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87"/>
  </p:notesMasterIdLst>
  <p:handoutMasterIdLst>
    <p:handoutMasterId r:id="rId88"/>
  </p:handoutMasterIdLst>
  <p:sldIdLst>
    <p:sldId id="467" r:id="rId2"/>
    <p:sldId id="367" r:id="rId3"/>
    <p:sldId id="469" r:id="rId4"/>
    <p:sldId id="468" r:id="rId5"/>
    <p:sldId id="453" r:id="rId6"/>
    <p:sldId id="471" r:id="rId7"/>
    <p:sldId id="470" r:id="rId8"/>
    <p:sldId id="466" r:id="rId9"/>
    <p:sldId id="454" r:id="rId10"/>
    <p:sldId id="446" r:id="rId11"/>
    <p:sldId id="473" r:id="rId12"/>
    <p:sldId id="474" r:id="rId13"/>
    <p:sldId id="476" r:id="rId14"/>
    <p:sldId id="477" r:id="rId15"/>
    <p:sldId id="457" r:id="rId16"/>
    <p:sldId id="478" r:id="rId17"/>
    <p:sldId id="460" r:id="rId18"/>
    <p:sldId id="480" r:id="rId19"/>
    <p:sldId id="464" r:id="rId20"/>
    <p:sldId id="481" r:id="rId21"/>
    <p:sldId id="447" r:id="rId22"/>
    <p:sldId id="484" r:id="rId23"/>
    <p:sldId id="488" r:id="rId24"/>
    <p:sldId id="489" r:id="rId25"/>
    <p:sldId id="490" r:id="rId26"/>
    <p:sldId id="491" r:id="rId27"/>
    <p:sldId id="492" r:id="rId28"/>
    <p:sldId id="493" r:id="rId29"/>
    <p:sldId id="496" r:id="rId30"/>
    <p:sldId id="494" r:id="rId31"/>
    <p:sldId id="495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3" r:id="rId47"/>
    <p:sldId id="449" r:id="rId48"/>
    <p:sldId id="485" r:id="rId49"/>
    <p:sldId id="486" r:id="rId50"/>
    <p:sldId id="487" r:id="rId51"/>
    <p:sldId id="511" r:id="rId52"/>
    <p:sldId id="465" r:id="rId53"/>
    <p:sldId id="482" r:id="rId54"/>
    <p:sldId id="533" r:id="rId55"/>
    <p:sldId id="512" r:id="rId56"/>
    <p:sldId id="514" r:id="rId57"/>
    <p:sldId id="515" r:id="rId58"/>
    <p:sldId id="516" r:id="rId59"/>
    <p:sldId id="518" r:id="rId60"/>
    <p:sldId id="519" r:id="rId61"/>
    <p:sldId id="520" r:id="rId62"/>
    <p:sldId id="521" r:id="rId63"/>
    <p:sldId id="534" r:id="rId64"/>
    <p:sldId id="535" r:id="rId65"/>
    <p:sldId id="536" r:id="rId66"/>
    <p:sldId id="537" r:id="rId67"/>
    <p:sldId id="538" r:id="rId68"/>
    <p:sldId id="539" r:id="rId69"/>
    <p:sldId id="540" r:id="rId70"/>
    <p:sldId id="541" r:id="rId71"/>
    <p:sldId id="542" r:id="rId72"/>
    <p:sldId id="517" r:id="rId73"/>
    <p:sldId id="522" r:id="rId74"/>
    <p:sldId id="524" r:id="rId75"/>
    <p:sldId id="523" r:id="rId76"/>
    <p:sldId id="531" r:id="rId77"/>
    <p:sldId id="532" r:id="rId78"/>
    <p:sldId id="463" r:id="rId79"/>
    <p:sldId id="450" r:id="rId80"/>
    <p:sldId id="544" r:id="rId81"/>
    <p:sldId id="545" r:id="rId82"/>
    <p:sldId id="546" r:id="rId83"/>
    <p:sldId id="547" r:id="rId84"/>
    <p:sldId id="548" r:id="rId85"/>
    <p:sldId id="334" r:id="rId8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orient="horz" pos="204">
          <p15:clr>
            <a:srgbClr val="A4A3A4"/>
          </p15:clr>
        </p15:guide>
        <p15:guide id="3" orient="horz" pos="926">
          <p15:clr>
            <a:srgbClr val="A4A3A4"/>
          </p15:clr>
        </p15:guide>
        <p15:guide id="4" orient="horz" pos="1217">
          <p15:clr>
            <a:srgbClr val="A4A3A4"/>
          </p15:clr>
        </p15:guide>
        <p15:guide id="5" pos="2880">
          <p15:clr>
            <a:srgbClr val="A4A3A4"/>
          </p15:clr>
        </p15:guide>
        <p15:guide id="6" pos="4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7016"/>
    <a:srgbClr val="EA870D"/>
    <a:srgbClr val="F19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92" autoAdjust="0"/>
    <p:restoredTop sz="85861" autoAdjust="0"/>
  </p:normalViewPr>
  <p:slideViewPr>
    <p:cSldViewPr snapToGrid="0">
      <p:cViewPr varScale="1">
        <p:scale>
          <a:sx n="57" d="100"/>
          <a:sy n="57" d="100"/>
        </p:scale>
        <p:origin x="1192" y="-148"/>
      </p:cViewPr>
      <p:guideLst>
        <p:guide orient="horz" pos="2192"/>
        <p:guide orient="horz" pos="204"/>
        <p:guide orient="horz" pos="926"/>
        <p:guide orient="horz" pos="1217"/>
        <p:guide pos="2880"/>
        <p:guide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F1BE8-4669-4ABE-81C7-14E93C6694A8}" type="datetimeFigureOut">
              <a:rPr lang="zh-CN" altLang="en-US" smtClean="0"/>
              <a:pPr/>
              <a:t>2017/7/12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BB592-9683-4D0B-9153-760BA8F8A1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996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Header Placeholder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04FD7C8-1CD4-498B-8E94-5FFFBB963666}" type="datetime1">
              <a:rPr lang="en-US" altLang="zh-CN"/>
              <a:pPr>
                <a:defRPr/>
              </a:pPr>
              <a:t>7/12/2017</a:t>
            </a:fld>
            <a:endParaRPr lang="en-US" altLang="zh-CN"/>
          </a:p>
        </p:txBody>
      </p:sp>
      <p:sp>
        <p:nvSpPr>
          <p:cNvPr id="205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Notes Placeholder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zh-CN" smtClean="0"/>
              <a:t>Click to edit Master text styles</a:t>
            </a:r>
          </a:p>
          <a:p>
            <a:pPr>
              <a:defRPr/>
            </a:pPr>
            <a:r>
              <a:rPr lang="zh-CN" altLang="zh-CN" smtClean="0"/>
              <a:t>Second level</a:t>
            </a:r>
          </a:p>
          <a:p>
            <a:pPr>
              <a:defRPr/>
            </a:pPr>
            <a:r>
              <a:rPr lang="zh-CN" altLang="zh-CN" smtClean="0"/>
              <a:t>Third level</a:t>
            </a:r>
          </a:p>
          <a:p>
            <a:pPr>
              <a:defRPr/>
            </a:pPr>
            <a:r>
              <a:rPr lang="zh-CN" altLang="zh-CN" smtClean="0"/>
              <a:t>Fourth level</a:t>
            </a:r>
          </a:p>
          <a:p>
            <a:pPr>
              <a:defRPr/>
            </a:pPr>
            <a:r>
              <a:rPr lang="zh-CN" altLang="zh-CN" smtClean="0"/>
              <a:t>Fifth level</a:t>
            </a:r>
          </a:p>
        </p:txBody>
      </p:sp>
      <p:sp>
        <p:nvSpPr>
          <p:cNvPr id="2054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C182A1B-B723-4F0F-854A-A5B73E16D8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304004"/>
      </p:ext>
    </p:extLst>
  </p:cSld>
  <p:clrMap bg1="dk2" tx1="lt1" bg2="dk1" tx2="lt2" accent1="accent1" accent2="accent2" accent3="accent3" accent4="accent4" accent5="accent5" accent6="accent6" hlink="hlink" folHlink="folHlink"/>
  <p:hf sldNum="0"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5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686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67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51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861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59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23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56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83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14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50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7119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192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894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263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383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741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721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329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541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581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591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27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880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428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219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92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92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644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894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906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01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78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092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192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733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745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777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19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795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024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195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147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89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1704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649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1789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http://blog.csdn.net/mad1989/article/details/16885569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3665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http://blog.csdn.net/mad1989/article/details/16885569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99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http://blog.csdn.net/csdnprogram/article/details/52155078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VCS </a:t>
            </a:r>
            <a:r>
              <a:rPr lang="zh-CN" altLang="en-US" dirty="0" smtClean="0"/>
              <a:t>本地版本控制不能粒子提交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CVS </a:t>
            </a:r>
            <a:r>
              <a:rPr lang="zh-CN" altLang="en-US" dirty="0" smtClean="0"/>
              <a:t>集中版本控制不支持粒子提交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ClearCase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SVN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Perforce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TFS </a:t>
            </a:r>
            <a:r>
              <a:rPr lang="zh-CN" altLang="en-US" dirty="0" smtClean="0"/>
              <a:t>集中版本控制支持粒子提交，不支持分布式。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Mercurial</a:t>
            </a:r>
            <a:r>
              <a:rPr lang="zh-CN" altLang="en-US" dirty="0" smtClean="0"/>
              <a:t>（水银</a:t>
            </a:r>
            <a:r>
              <a:rPr lang="en-US" altLang="zh-CN" dirty="0" smtClean="0"/>
              <a:t>/</a:t>
            </a:r>
            <a:r>
              <a:rPr lang="zh-CN" altLang="en-US" dirty="0" smtClean="0"/>
              <a:t>水星）、</a:t>
            </a:r>
            <a:r>
              <a:rPr lang="en-US" altLang="zh-CN" dirty="0" smtClean="0"/>
              <a:t>Git </a:t>
            </a:r>
            <a:r>
              <a:rPr lang="zh-CN" altLang="en-US" dirty="0" smtClean="0"/>
              <a:t>分布式版本控制支持粒子提交，支持分布式。</a:t>
            </a:r>
            <a:endParaRPr lang="en-US" altLang="zh-CN" dirty="0" smtClean="0"/>
          </a:p>
          <a:p>
            <a:r>
              <a:rPr lang="zh-CN" altLang="en-US" dirty="0" smtClean="0"/>
              <a:t>简单理解，分布式系统就是把一些计算机通过网络连接起来，然后协同工作。协同工作需要解决两个问题：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）任务分解</a:t>
            </a:r>
          </a:p>
          <a:p>
            <a:r>
              <a:rPr lang="zh-CN" altLang="en-US" dirty="0" smtClean="0"/>
              <a:t>把一个问题拆解成若干个独立任务，每个任务在一台节点上运行，实现多任务的并发执行。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）节点通信</a:t>
            </a:r>
          </a:p>
          <a:p>
            <a:r>
              <a:rPr lang="zh-CN" altLang="en-US" dirty="0" smtClean="0"/>
              <a:t>节点之间互相通信，需要设计特定的通信协议来实现。协议可以采用</a:t>
            </a:r>
            <a:r>
              <a:rPr lang="en-US" altLang="zh-CN" dirty="0" smtClean="0"/>
              <a:t>RPC</a:t>
            </a:r>
            <a:r>
              <a:rPr lang="zh-CN" altLang="en-US" dirty="0" smtClean="0"/>
              <a:t>或</a:t>
            </a:r>
            <a:r>
              <a:rPr lang="en-US" altLang="zh-CN" dirty="0" smtClean="0"/>
              <a:t>Message Queue</a:t>
            </a:r>
            <a:r>
              <a:rPr lang="zh-CN" altLang="en-US" dirty="0" smtClean="0"/>
              <a:t>等方式。</a:t>
            </a:r>
          </a:p>
        </p:txBody>
      </p:sp>
    </p:spTree>
    <p:extLst>
      <p:ext uri="{BB962C8B-B14F-4D97-AF65-F5344CB8AC3E}">
        <p14:creationId xmlns:p14="http://schemas.microsoft.com/office/powerpoint/2010/main" val="3299764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36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80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20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1" b="37778"/>
          <a:stretch/>
        </p:blipFill>
        <p:spPr>
          <a:xfrm>
            <a:off x="0" y="1533525"/>
            <a:ext cx="9144000" cy="27336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4197350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6" name="组合 2"/>
          <p:cNvGrpSpPr/>
          <p:nvPr userDrawn="1"/>
        </p:nvGrpSpPr>
        <p:grpSpPr bwMode="auto">
          <a:xfrm>
            <a:off x="6129338" y="542925"/>
            <a:ext cx="3014662" cy="723900"/>
            <a:chOff x="7350959" y="5852537"/>
            <a:chExt cx="3013506" cy="723328"/>
          </a:xfrm>
        </p:grpSpPr>
        <p:sp>
          <p:nvSpPr>
            <p:cNvPr id="7" name="文本框 5"/>
            <p:cNvSpPr txBox="1">
              <a:spLocks noChangeArrowheads="1"/>
            </p:cNvSpPr>
            <p:nvPr/>
          </p:nvSpPr>
          <p:spPr bwMode="auto">
            <a:xfrm>
              <a:off x="7950081" y="6067575"/>
              <a:ext cx="2414384" cy="46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rgbClr val="EA870D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信息素养实践 一</a:t>
              </a:r>
            </a:p>
          </p:txBody>
        </p:sp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959" y="5852537"/>
              <a:ext cx="727892" cy="723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Isosceles Triangle 5"/>
          <p:cNvSpPr>
            <a:spLocks noChangeArrowheads="1"/>
          </p:cNvSpPr>
          <p:nvPr userDrawn="1"/>
        </p:nvSpPr>
        <p:spPr bwMode="auto">
          <a:xfrm rot="10800000" flipV="1">
            <a:off x="8151960" y="3524641"/>
            <a:ext cx="789448" cy="324495"/>
          </a:xfrm>
          <a:prstGeom prst="triangle">
            <a:avLst>
              <a:gd name="adj" fmla="val 50000"/>
            </a:avLst>
          </a:prstGeom>
          <a:solidFill>
            <a:srgbClr val="ED5E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Isosceles Triangle 6"/>
          <p:cNvSpPr>
            <a:spLocks noChangeArrowheads="1"/>
          </p:cNvSpPr>
          <p:nvPr userDrawn="1"/>
        </p:nvSpPr>
        <p:spPr bwMode="auto">
          <a:xfrm rot="10800000" flipV="1">
            <a:off x="7519576" y="3743804"/>
            <a:ext cx="789448" cy="324495"/>
          </a:xfrm>
          <a:prstGeom prst="triangle">
            <a:avLst>
              <a:gd name="adj" fmla="val 50000"/>
            </a:avLst>
          </a:prstGeom>
          <a:solidFill>
            <a:srgbClr val="FFA6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Isosceles Triangle 7"/>
          <p:cNvSpPr>
            <a:spLocks noChangeArrowheads="1"/>
          </p:cNvSpPr>
          <p:nvPr userDrawn="1"/>
        </p:nvSpPr>
        <p:spPr bwMode="auto">
          <a:xfrm rot="10800000" flipV="1">
            <a:off x="8056271" y="3266896"/>
            <a:ext cx="467974" cy="192357"/>
          </a:xfrm>
          <a:prstGeom prst="triangle">
            <a:avLst>
              <a:gd name="adj" fmla="val 50000"/>
            </a:avLst>
          </a:prstGeom>
          <a:noFill/>
          <a:ln w="19050" cap="rnd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Isosceles Triangle 8"/>
          <p:cNvSpPr>
            <a:spLocks noChangeArrowheads="1"/>
          </p:cNvSpPr>
          <p:nvPr userDrawn="1"/>
        </p:nvSpPr>
        <p:spPr bwMode="auto">
          <a:xfrm rot="10800000" flipV="1">
            <a:off x="8789364" y="3459256"/>
            <a:ext cx="233986" cy="96178"/>
          </a:xfrm>
          <a:prstGeom prst="triangle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Isosceles Triangle 9"/>
          <p:cNvSpPr>
            <a:spLocks noChangeArrowheads="1"/>
          </p:cNvSpPr>
          <p:nvPr userDrawn="1"/>
        </p:nvSpPr>
        <p:spPr bwMode="auto">
          <a:xfrm rot="10800000" flipV="1">
            <a:off x="6686500" y="3250860"/>
            <a:ext cx="1975062" cy="811831"/>
          </a:xfrm>
          <a:prstGeom prst="triangle">
            <a:avLst>
              <a:gd name="adj" fmla="val 50000"/>
            </a:avLst>
          </a:prstGeom>
          <a:noFill/>
          <a:ln w="19050" cap="rnd">
            <a:solidFill>
              <a:srgbClr val="FFA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5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799" y="654050"/>
            <a:ext cx="8156575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dirty="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Content Placeholder 12"/>
          <p:cNvSpPr txBox="1">
            <a:spLocks noChangeArrowheads="1"/>
          </p:cNvSpPr>
          <p:nvPr userDrawn="1"/>
        </p:nvSpPr>
        <p:spPr bwMode="auto">
          <a:xfrm>
            <a:off x="1327151" y="1678305"/>
            <a:ext cx="7515224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单击此处插入小节标题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09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359290"/>
            <a:ext cx="8229600" cy="1143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457200" y="1784349"/>
            <a:ext cx="8229600" cy="4111625"/>
          </a:xfrm>
          <a:prstGeom prst="rect">
            <a:avLst/>
          </a:prstGeom>
        </p:spPr>
        <p:txBody>
          <a:bodyPr/>
          <a:lstStyle>
            <a:lvl1pPr marL="266700" indent="-266700">
              <a:buClrTx/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14375" indent="-2571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62050" indent="-247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19250" indent="-247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971675" indent="-1428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8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11125" y="5989288"/>
            <a:ext cx="458120" cy="44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592809" y="6006214"/>
            <a:ext cx="2091005" cy="43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454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栏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359290"/>
            <a:ext cx="8229600" cy="1143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11125" y="5989288"/>
            <a:ext cx="458120" cy="44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592809" y="6006214"/>
            <a:ext cx="2091005" cy="43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 userDrawn="1"/>
        </p:nvSpPr>
        <p:spPr>
          <a:xfrm>
            <a:off x="8020050" y="6460093"/>
            <a:ext cx="1123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李玮玮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sz="half" idx="1"/>
          </p:nvPr>
        </p:nvSpPr>
        <p:spPr>
          <a:xfrm>
            <a:off x="457200" y="1781176"/>
            <a:ext cx="4038600" cy="4344988"/>
          </a:xfrm>
          <a:prstGeom prst="rect">
            <a:avLst/>
          </a:prstGeom>
        </p:spPr>
        <p:txBody>
          <a:bodyPr/>
          <a:lstStyle>
            <a:lvl1pPr marL="266700" indent="-2667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714375" indent="-2571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162050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1619250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tabLst>
                <a:tab pos="1619250" algn="l"/>
              </a:tabLst>
              <a:defRPr lang="zh-CN" altLang="en-US" sz="1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1971675" indent="-1428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内容占位符 3"/>
          <p:cNvSpPr>
            <a:spLocks noGrp="1"/>
          </p:cNvSpPr>
          <p:nvPr>
            <p:ph sz="half" idx="2"/>
          </p:nvPr>
        </p:nvSpPr>
        <p:spPr>
          <a:xfrm>
            <a:off x="4648200" y="1781175"/>
            <a:ext cx="4038600" cy="4344988"/>
          </a:xfrm>
          <a:prstGeom prst="rect">
            <a:avLst/>
          </a:prstGeom>
        </p:spPr>
        <p:txBody>
          <a:bodyPr/>
          <a:lstStyle>
            <a:lvl1pPr marL="457200" indent="-457200">
              <a:buClrTx/>
              <a:defRPr lang="zh-CN" altLang="en-US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742950" indent="-285750">
              <a:buClrTx/>
              <a:def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143000" indent="-228600">
              <a:buClrTx/>
              <a:def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1600200" indent="-228600">
              <a:buClrTx/>
              <a:defRPr lang="zh-CN" altLang="en-US" sz="1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057400" indent="-228600">
              <a:buClrTx/>
              <a:def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66700" lvl="0" indent="-2667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单击此处编辑母版文本样式</a:t>
            </a:r>
          </a:p>
          <a:p>
            <a:pPr marL="714375" lvl="1" indent="-2571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第二级</a:t>
            </a:r>
          </a:p>
          <a:p>
            <a:pPr marL="1162050" lvl="2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第三级</a:t>
            </a:r>
          </a:p>
          <a:p>
            <a:pPr marL="1619250" lvl="3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zh-CN" altLang="en-US" dirty="0" smtClean="0"/>
              <a:t>第四级</a:t>
            </a:r>
          </a:p>
          <a:p>
            <a:pPr marL="1971675" lvl="4" indent="-1428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323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207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0" y="-176"/>
            <a:ext cx="9138120" cy="6858352"/>
          </a:xfrm>
          <a:prstGeom prst="rect">
            <a:avLst/>
          </a:prstGeom>
        </p:spPr>
      </p:pic>
      <p:sp>
        <p:nvSpPr>
          <p:cNvPr id="4" name="Rectangle 30"/>
          <p:cNvSpPr>
            <a:spLocks noChangeArrowheads="1"/>
          </p:cNvSpPr>
          <p:nvPr userDrawn="1"/>
        </p:nvSpPr>
        <p:spPr bwMode="auto">
          <a:xfrm>
            <a:off x="2760663" y="2647950"/>
            <a:ext cx="3103562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Thanks</a:t>
            </a:r>
            <a:endParaRPr lang="zh-CN" altLang="zh-CN" sz="7200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</p:txBody>
      </p:sp>
      <p:pic>
        <p:nvPicPr>
          <p:cNvPr id="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5589588" y="23813"/>
            <a:ext cx="6191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6289675" y="41275"/>
            <a:ext cx="2827338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883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117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ular Callout 101"/>
          <p:cNvSpPr>
            <a:spLocks noChangeAspect="1"/>
          </p:cNvSpPr>
          <p:nvPr/>
        </p:nvSpPr>
        <p:spPr bwMode="auto">
          <a:xfrm>
            <a:off x="319088" y="1452563"/>
            <a:ext cx="773112" cy="7731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2784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7" name="Oval 55"/>
          <p:cNvSpPr>
            <a:spLocks noChangeAspect="1"/>
          </p:cNvSpPr>
          <p:nvPr/>
        </p:nvSpPr>
        <p:spPr bwMode="auto">
          <a:xfrm>
            <a:off x="2424113" y="4872038"/>
            <a:ext cx="1743075" cy="1909762"/>
          </a:xfrm>
          <a:prstGeom prst="wedgeRectCallout">
            <a:avLst>
              <a:gd name="adj1" fmla="val -13921"/>
              <a:gd name="adj2" fmla="val 63694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8" name="Rectangular Callout 130"/>
          <p:cNvSpPr>
            <a:spLocks noChangeAspect="1"/>
          </p:cNvSpPr>
          <p:nvPr/>
        </p:nvSpPr>
        <p:spPr bwMode="auto">
          <a:xfrm>
            <a:off x="-33338" y="-38100"/>
            <a:ext cx="9177338" cy="1906588"/>
          </a:xfrm>
          <a:prstGeom prst="wedgeRectCallout">
            <a:avLst>
              <a:gd name="adj1" fmla="val -19718"/>
              <a:gd name="adj2" fmla="val 45032"/>
            </a:avLst>
          </a:prstGeom>
          <a:solidFill>
            <a:srgbClr val="FDC51B">
              <a:alpha val="20000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9" name="Oval 134"/>
          <p:cNvSpPr>
            <a:spLocks noChangeAspect="1"/>
          </p:cNvSpPr>
          <p:nvPr/>
        </p:nvSpPr>
        <p:spPr bwMode="auto">
          <a:xfrm>
            <a:off x="7494588" y="1095375"/>
            <a:ext cx="1697037" cy="1909763"/>
          </a:xfrm>
          <a:prstGeom prst="wedgeRectCallout">
            <a:avLst>
              <a:gd name="adj1" fmla="val -12222"/>
              <a:gd name="adj2" fmla="val 63329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0" name="Oval 135"/>
          <p:cNvSpPr>
            <a:spLocks noChangeAspect="1"/>
          </p:cNvSpPr>
          <p:nvPr/>
        </p:nvSpPr>
        <p:spPr bwMode="auto">
          <a:xfrm>
            <a:off x="8056563" y="5140325"/>
            <a:ext cx="1138237" cy="1758950"/>
          </a:xfrm>
          <a:prstGeom prst="wedgeRectCallout">
            <a:avLst>
              <a:gd name="adj1" fmla="val 4759"/>
              <a:gd name="adj2" fmla="val 59694"/>
            </a:avLst>
          </a:prstGeom>
          <a:solidFill>
            <a:srgbClr val="FDC51B">
              <a:alpha val="1607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1" name="Rectangular Callout 136"/>
          <p:cNvSpPr>
            <a:spLocks noChangeAspect="1"/>
          </p:cNvSpPr>
          <p:nvPr/>
        </p:nvSpPr>
        <p:spPr bwMode="auto">
          <a:xfrm>
            <a:off x="6661150" y="4362450"/>
            <a:ext cx="1909763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2" name="Rectangular Callout 139"/>
          <p:cNvSpPr>
            <a:spLocks noChangeAspect="1"/>
          </p:cNvSpPr>
          <p:nvPr/>
        </p:nvSpPr>
        <p:spPr bwMode="auto">
          <a:xfrm>
            <a:off x="5468938" y="2206625"/>
            <a:ext cx="1908175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3" name="Oval 117"/>
          <p:cNvSpPr>
            <a:spLocks noChangeAspect="1"/>
          </p:cNvSpPr>
          <p:nvPr/>
        </p:nvSpPr>
        <p:spPr bwMode="auto">
          <a:xfrm>
            <a:off x="8397875" y="598488"/>
            <a:ext cx="793750" cy="1252537"/>
          </a:xfrm>
          <a:prstGeom prst="wedgeRectCallout">
            <a:avLst>
              <a:gd name="adj1" fmla="val 5653"/>
              <a:gd name="adj2" fmla="val 595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4" name="Rectangular Callout 119"/>
          <p:cNvSpPr>
            <a:spLocks noChangeAspect="1"/>
          </p:cNvSpPr>
          <p:nvPr/>
        </p:nvSpPr>
        <p:spPr bwMode="auto">
          <a:xfrm>
            <a:off x="6872288" y="1450975"/>
            <a:ext cx="1217612" cy="121761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5" name="Rectangular Callout 120"/>
          <p:cNvSpPr>
            <a:spLocks noChangeAspect="1"/>
          </p:cNvSpPr>
          <p:nvPr/>
        </p:nvSpPr>
        <p:spPr bwMode="auto">
          <a:xfrm>
            <a:off x="1851025" y="2755900"/>
            <a:ext cx="1041400" cy="10414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6" name="Rectangular Callout 121"/>
          <p:cNvSpPr>
            <a:spLocks noChangeAspect="1"/>
          </p:cNvSpPr>
          <p:nvPr/>
        </p:nvSpPr>
        <p:spPr bwMode="auto">
          <a:xfrm>
            <a:off x="7750175" y="2662238"/>
            <a:ext cx="720725" cy="720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7" name="Rectangular Callout 96"/>
          <p:cNvSpPr>
            <a:spLocks noChangeAspect="1"/>
          </p:cNvSpPr>
          <p:nvPr userDrawn="1"/>
        </p:nvSpPr>
        <p:spPr bwMode="auto">
          <a:xfrm>
            <a:off x="11113" y="4941888"/>
            <a:ext cx="611187" cy="611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8" name="Oval 98"/>
          <p:cNvSpPr>
            <a:spLocks noChangeAspect="1"/>
          </p:cNvSpPr>
          <p:nvPr userDrawn="1"/>
        </p:nvSpPr>
        <p:spPr bwMode="auto">
          <a:xfrm>
            <a:off x="-65088" y="5159375"/>
            <a:ext cx="558801" cy="896938"/>
          </a:xfrm>
          <a:prstGeom prst="wedgeRectCallout">
            <a:avLst>
              <a:gd name="adj1" fmla="val 6060"/>
              <a:gd name="adj2" fmla="val 59412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9" name="Rectangular Callout 106"/>
          <p:cNvSpPr>
            <a:spLocks noChangeAspect="1"/>
          </p:cNvSpPr>
          <p:nvPr/>
        </p:nvSpPr>
        <p:spPr bwMode="auto">
          <a:xfrm>
            <a:off x="7967663" y="2281238"/>
            <a:ext cx="1128712" cy="11287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2784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0" name="Rectangular Callout 110"/>
          <p:cNvSpPr>
            <a:spLocks noChangeAspect="1"/>
          </p:cNvSpPr>
          <p:nvPr/>
        </p:nvSpPr>
        <p:spPr bwMode="auto">
          <a:xfrm>
            <a:off x="7629525" y="5611813"/>
            <a:ext cx="739775" cy="738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1" name="Rectangular Callout 111"/>
          <p:cNvSpPr>
            <a:spLocks noChangeAspect="1"/>
          </p:cNvSpPr>
          <p:nvPr/>
        </p:nvSpPr>
        <p:spPr bwMode="auto">
          <a:xfrm>
            <a:off x="6972300" y="5241925"/>
            <a:ext cx="739775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2" name="Rectangular Callout 112"/>
          <p:cNvSpPr>
            <a:spLocks noChangeAspect="1"/>
          </p:cNvSpPr>
          <p:nvPr/>
        </p:nvSpPr>
        <p:spPr bwMode="auto">
          <a:xfrm>
            <a:off x="7494588" y="4927600"/>
            <a:ext cx="738187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3" name="Rectangular Callout 113"/>
          <p:cNvSpPr>
            <a:spLocks noChangeAspect="1"/>
          </p:cNvSpPr>
          <p:nvPr/>
        </p:nvSpPr>
        <p:spPr bwMode="auto">
          <a:xfrm>
            <a:off x="8229600" y="5667375"/>
            <a:ext cx="604838" cy="6048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4" name="Rectangular Callout 114"/>
          <p:cNvSpPr>
            <a:spLocks noChangeAspect="1"/>
          </p:cNvSpPr>
          <p:nvPr/>
        </p:nvSpPr>
        <p:spPr bwMode="auto">
          <a:xfrm>
            <a:off x="8078788" y="4097338"/>
            <a:ext cx="554037" cy="5540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5" name="Rectangular Callout 115"/>
          <p:cNvSpPr>
            <a:spLocks noChangeAspect="1"/>
          </p:cNvSpPr>
          <p:nvPr/>
        </p:nvSpPr>
        <p:spPr bwMode="auto">
          <a:xfrm>
            <a:off x="8412163" y="5057775"/>
            <a:ext cx="554037" cy="5540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6" name="Oval 116"/>
          <p:cNvSpPr>
            <a:spLocks noChangeAspect="1"/>
          </p:cNvSpPr>
          <p:nvPr/>
        </p:nvSpPr>
        <p:spPr bwMode="auto">
          <a:xfrm>
            <a:off x="8688388" y="4791075"/>
            <a:ext cx="503237" cy="552450"/>
          </a:xfrm>
          <a:prstGeom prst="wedgeRectCallout">
            <a:avLst>
              <a:gd name="adj1" fmla="val -13657"/>
              <a:gd name="adj2" fmla="val 63639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8" name="Rectangular Callout 56"/>
          <p:cNvSpPr>
            <a:spLocks noChangeAspect="1"/>
          </p:cNvSpPr>
          <p:nvPr/>
        </p:nvSpPr>
        <p:spPr bwMode="auto">
          <a:xfrm>
            <a:off x="8570913" y="3382963"/>
            <a:ext cx="306387" cy="3063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9" name="Rectangular Callout 57"/>
          <p:cNvSpPr>
            <a:spLocks noChangeAspect="1"/>
          </p:cNvSpPr>
          <p:nvPr/>
        </p:nvSpPr>
        <p:spPr bwMode="auto">
          <a:xfrm>
            <a:off x="8397875" y="3536950"/>
            <a:ext cx="306388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0" name="Rectangular Callout 58"/>
          <p:cNvSpPr>
            <a:spLocks noChangeAspect="1"/>
          </p:cNvSpPr>
          <p:nvPr/>
        </p:nvSpPr>
        <p:spPr bwMode="auto">
          <a:xfrm>
            <a:off x="8609013" y="3689350"/>
            <a:ext cx="306387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1" name="Rectangular Callout 59"/>
          <p:cNvSpPr>
            <a:spLocks noChangeAspect="1"/>
          </p:cNvSpPr>
          <p:nvPr/>
        </p:nvSpPr>
        <p:spPr bwMode="auto">
          <a:xfrm>
            <a:off x="155575" y="2698750"/>
            <a:ext cx="466725" cy="466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2" name="Rectangular Callout 60"/>
          <p:cNvSpPr>
            <a:spLocks noChangeAspect="1"/>
          </p:cNvSpPr>
          <p:nvPr/>
        </p:nvSpPr>
        <p:spPr bwMode="auto">
          <a:xfrm>
            <a:off x="474663" y="3167063"/>
            <a:ext cx="458787" cy="4587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3" name="Rectangular Callout 61"/>
          <p:cNvSpPr>
            <a:spLocks noChangeAspect="1"/>
          </p:cNvSpPr>
          <p:nvPr/>
        </p:nvSpPr>
        <p:spPr bwMode="auto">
          <a:xfrm>
            <a:off x="269875" y="3382963"/>
            <a:ext cx="352425" cy="3508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4" name="Rectangular Callout 63"/>
          <p:cNvSpPr>
            <a:spLocks noChangeAspect="1"/>
          </p:cNvSpPr>
          <p:nvPr/>
        </p:nvSpPr>
        <p:spPr bwMode="auto">
          <a:xfrm>
            <a:off x="6172200" y="2395538"/>
            <a:ext cx="1219200" cy="12176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 userDrawn="1"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8020050" y="6460093"/>
            <a:ext cx="1123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李玮玮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1998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Calibri" panose="020F0502020204030204" pitchFamily="34" charset="0"/>
          <a:cs typeface="+mj-cs"/>
          <a:sym typeface="Calibri" panose="020F0502020204030204" pitchFamily="34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5pPr>
      <a:lvl6pPr marL="9144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6pPr>
      <a:lvl7pPr marL="13716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7pPr>
      <a:lvl8pPr marL="18288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8pPr>
      <a:lvl9pPr marL="22860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defRPr sz="16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4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2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gravatar.com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gravatar.com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gravatar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Git </a:t>
            </a: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与 </a:t>
            </a:r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8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、本地仓库、远程仓库</a:t>
            </a:r>
            <a:endParaRPr lang="zh-CN" altLang="en-US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986" y="4739268"/>
            <a:ext cx="3788014" cy="1691189"/>
          </a:xfrm>
          <a:prstGeom prst="rect">
            <a:avLst/>
          </a:prstGeom>
          <a:effectLst>
            <a:outerShdw dist="127000" dir="600000" sx="93000" sy="93000" algn="ctr" rotWithShape="0">
              <a:srgbClr val="000000">
                <a:alpha val="19000"/>
              </a:srgbClr>
            </a:outerShdw>
            <a:reflection endPos="0" dist="50800" dir="5400000" sy="-100000" algn="bl" rotWithShape="0"/>
          </a:effectLst>
        </p:spPr>
      </p:pic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4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400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 smtClean="0"/>
              <a:t>由 </a:t>
            </a:r>
            <a:r>
              <a:rPr lang="en-US" altLang="zh-CN" dirty="0"/>
              <a:t>Linux </a:t>
            </a:r>
            <a:r>
              <a:rPr lang="zh-CN" altLang="en-US" dirty="0" smtClean="0"/>
              <a:t>创始人</a:t>
            </a:r>
            <a:r>
              <a:rPr lang="en-US" altLang="zh-CN" dirty="0" smtClean="0"/>
              <a:t>Linus Torvalds</a:t>
            </a:r>
            <a:r>
              <a:rPr lang="zh-CN" altLang="en-US" dirty="0" smtClean="0"/>
              <a:t>开发</a:t>
            </a:r>
            <a:r>
              <a:rPr lang="zh-CN" altLang="en-US" dirty="0"/>
              <a:t>，作为 </a:t>
            </a:r>
            <a:r>
              <a:rPr lang="en-US" altLang="zh-CN" dirty="0"/>
              <a:t>Linux </a:t>
            </a:r>
            <a:r>
              <a:rPr lang="zh-CN" altLang="en-US" dirty="0"/>
              <a:t>内核代码管理系统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r>
              <a:rPr lang="en-US" altLang="zh-CN" dirty="0"/>
              <a:t>Git</a:t>
            </a:r>
            <a:r>
              <a:rPr lang="zh-CN" altLang="en-US" dirty="0"/>
              <a:t>是一款</a:t>
            </a:r>
            <a:r>
              <a:rPr lang="zh-CN" altLang="en-US" dirty="0">
                <a:solidFill>
                  <a:srgbClr val="FF0000"/>
                </a:solidFill>
              </a:rPr>
              <a:t>免费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开源</a:t>
            </a:r>
            <a:r>
              <a:rPr lang="zh-CN" altLang="en-US" dirty="0"/>
              <a:t>的分布式版本控制系统，用于敏捷高效地处理任何</a:t>
            </a:r>
            <a:r>
              <a:rPr lang="zh-CN" altLang="en-US" dirty="0">
                <a:solidFill>
                  <a:srgbClr val="FF0000"/>
                </a:solidFill>
              </a:rPr>
              <a:t>或小或大</a:t>
            </a:r>
            <a:r>
              <a:rPr lang="zh-CN" altLang="en-US" dirty="0"/>
              <a:t>的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9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4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400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分布式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集中式</a:t>
            </a:r>
            <a:endParaRPr lang="en-US" altLang="zh-CN" dirty="0" smtClean="0"/>
          </a:p>
          <a:p>
            <a:pPr lvl="1"/>
            <a:r>
              <a:rPr lang="zh-CN" altLang="en-US" dirty="0"/>
              <a:t>分布式相比于集中式的最大区别在于开发者可以提交到本地，每个开发者通过</a:t>
            </a:r>
            <a:r>
              <a:rPr lang="zh-CN" altLang="en-US" dirty="0" smtClean="0"/>
              <a:t>克隆，</a:t>
            </a:r>
            <a:r>
              <a:rPr lang="zh-CN" altLang="en-US" dirty="0"/>
              <a:t>在本地机器上拷贝一个完整的</a:t>
            </a:r>
            <a:r>
              <a:rPr lang="en-US" altLang="zh-CN" dirty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61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的特点（从开发者角度考虑）</a:t>
            </a:r>
            <a:endParaRPr lang="en-US" altLang="zh-CN" dirty="0" smtClean="0"/>
          </a:p>
          <a:p>
            <a:pPr lvl="1"/>
            <a:r>
              <a:rPr lang="zh-CN" altLang="en-US" dirty="0"/>
              <a:t>从服务器上克隆完整的</a:t>
            </a:r>
            <a:r>
              <a:rPr lang="en-US" altLang="zh-CN" dirty="0"/>
              <a:t>Git</a:t>
            </a:r>
            <a:r>
              <a:rPr lang="zh-CN" altLang="en-US" dirty="0"/>
              <a:t>仓库（包括代码和版本信息）到单机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pPr lvl="1"/>
            <a:r>
              <a:rPr lang="zh-CN" altLang="en-US" dirty="0"/>
              <a:t>在自己的机器上根据不同的开发目的，创建分支，修改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lvl="1"/>
            <a:r>
              <a:rPr lang="zh-CN" altLang="en-US" dirty="0"/>
              <a:t>在单机上自己创建的分支上提交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lvl="1"/>
            <a:r>
              <a:rPr lang="zh-CN" altLang="en-US" dirty="0"/>
              <a:t>在单机上合并</a:t>
            </a:r>
            <a:r>
              <a:rPr lang="zh-CN" altLang="en-US" dirty="0" smtClean="0"/>
              <a:t>分支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7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的特点</a:t>
            </a:r>
            <a:r>
              <a:rPr lang="zh-CN" altLang="en-US" dirty="0"/>
              <a:t>（从开发者角度考虑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把</a:t>
            </a:r>
            <a:r>
              <a:rPr lang="zh-CN" altLang="en-US" dirty="0"/>
              <a:t>服务器上最新版的代码</a:t>
            </a:r>
            <a:r>
              <a:rPr lang="en-US" altLang="zh-CN" dirty="0"/>
              <a:t>fetch</a:t>
            </a:r>
            <a:r>
              <a:rPr lang="zh-CN" altLang="en-US" dirty="0"/>
              <a:t>下来，然后跟自己的主分支</a:t>
            </a:r>
            <a:r>
              <a:rPr lang="zh-CN" altLang="en-US" dirty="0" smtClean="0"/>
              <a:t>合并</a:t>
            </a:r>
            <a:endParaRPr lang="en-US" altLang="zh-CN" dirty="0" smtClean="0"/>
          </a:p>
          <a:p>
            <a:pPr lvl="1"/>
            <a:r>
              <a:rPr lang="zh-CN" altLang="en-US" dirty="0"/>
              <a:t>查看邮件或者通过其它方式</a:t>
            </a:r>
            <a:r>
              <a:rPr lang="zh-CN" altLang="en-US" dirty="0" smtClean="0"/>
              <a:t>查看提交状态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解决冲突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3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的优点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适合</a:t>
            </a:r>
            <a:r>
              <a:rPr lang="zh-CN" altLang="en-US" dirty="0">
                <a:solidFill>
                  <a:srgbClr val="FF0000"/>
                </a:solidFill>
              </a:rPr>
              <a:t>分布式开发</a:t>
            </a:r>
            <a:r>
              <a:rPr lang="zh-CN" altLang="en-US" dirty="0"/>
              <a:t>，强调</a:t>
            </a:r>
            <a:r>
              <a:rPr lang="zh-CN" altLang="en-US" dirty="0" smtClean="0"/>
              <a:t>个体</a:t>
            </a:r>
            <a:endParaRPr lang="zh-CN" altLang="en-US" dirty="0"/>
          </a:p>
          <a:p>
            <a:pPr lvl="1"/>
            <a:r>
              <a:rPr lang="zh-CN" altLang="en-US" dirty="0" smtClean="0"/>
              <a:t>速度</a:t>
            </a:r>
            <a:r>
              <a:rPr lang="zh-CN" altLang="en-US" dirty="0"/>
              <a:t>快</a:t>
            </a:r>
          </a:p>
          <a:p>
            <a:pPr lvl="1"/>
            <a:r>
              <a:rPr lang="zh-CN" altLang="en-US" dirty="0" smtClean="0"/>
              <a:t>简单</a:t>
            </a:r>
            <a:r>
              <a:rPr lang="zh-CN" altLang="en-US" dirty="0"/>
              <a:t>的设计</a:t>
            </a:r>
          </a:p>
          <a:p>
            <a:pPr lvl="1"/>
            <a:r>
              <a:rPr lang="zh-CN" altLang="en-US" dirty="0" smtClean="0"/>
              <a:t>对</a:t>
            </a:r>
            <a:r>
              <a:rPr lang="zh-CN" altLang="en-US" dirty="0"/>
              <a:t>非线性开发模式的强力支持</a:t>
            </a:r>
          </a:p>
          <a:p>
            <a:pPr lvl="1"/>
            <a:r>
              <a:rPr lang="zh-CN" altLang="en-US" dirty="0" smtClean="0"/>
              <a:t>有能力</a:t>
            </a:r>
            <a:r>
              <a:rPr lang="zh-CN" altLang="en-US" dirty="0"/>
              <a:t>高效管理</a:t>
            </a:r>
            <a:r>
              <a:rPr lang="zh-CN" altLang="en-US" dirty="0" smtClean="0"/>
              <a:t>类似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内核</a:t>
            </a:r>
            <a:r>
              <a:rPr lang="zh-CN" altLang="en-US" dirty="0"/>
              <a:t>一样的超大规模</a:t>
            </a:r>
            <a:r>
              <a:rPr lang="zh-CN" altLang="en-US" dirty="0" smtClean="0"/>
              <a:t>项目</a:t>
            </a:r>
            <a:endParaRPr lang="en-US" altLang="zh-CN" dirty="0" smtClean="0"/>
          </a:p>
          <a:p>
            <a:pPr lvl="1"/>
            <a:r>
              <a:rPr lang="zh-CN" altLang="en-US" dirty="0"/>
              <a:t>离线</a:t>
            </a:r>
            <a:r>
              <a:rPr lang="zh-CN" altLang="en-US" dirty="0" smtClean="0"/>
              <a:t>工作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的缺点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代码保密性差</a:t>
            </a:r>
            <a:r>
              <a:rPr lang="zh-CN" altLang="en-US" dirty="0"/>
              <a:t>，一旦开发者把整个库克隆下来就可以完全公开所有代码和版本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资料</a:t>
            </a:r>
            <a:r>
              <a:rPr lang="zh-CN" altLang="en-US" dirty="0"/>
              <a:t>少</a:t>
            </a:r>
            <a:r>
              <a:rPr lang="zh-CN" altLang="en-US" dirty="0" smtClean="0"/>
              <a:t>（中文</a:t>
            </a:r>
            <a:r>
              <a:rPr lang="zh-CN" altLang="en-US" dirty="0"/>
              <a:t>资料很少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学习周期相对而言比较</a:t>
            </a:r>
            <a:r>
              <a:rPr lang="zh-CN" altLang="en-US" dirty="0" smtClean="0"/>
              <a:t>长</a:t>
            </a:r>
            <a:endParaRPr lang="zh-CN" altLang="en-US" dirty="0"/>
          </a:p>
          <a:p>
            <a:pPr lvl="1"/>
            <a:r>
              <a:rPr lang="zh-CN" altLang="en-US" dirty="0"/>
              <a:t>不符合常规</a:t>
            </a:r>
            <a:r>
              <a:rPr lang="zh-CN" altLang="en-US" dirty="0" smtClean="0"/>
              <a:t>思维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 smtClean="0"/>
              <a:t>工作原理 </a:t>
            </a:r>
            <a:r>
              <a:rPr lang="en-US" altLang="zh-CN" dirty="0"/>
              <a:t>- </a:t>
            </a:r>
            <a:r>
              <a:rPr lang="zh-CN" altLang="en-US" dirty="0"/>
              <a:t>文件状态及工作区域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19" name=" 219"/>
          <p:cNvSpPr/>
          <p:nvPr/>
        </p:nvSpPr>
        <p:spPr>
          <a:xfrm>
            <a:off x="2106497" y="2925444"/>
            <a:ext cx="2564765" cy="69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2"/>
                </a:solidFill>
              </a:rPr>
              <a:t>Git repository</a:t>
            </a:r>
          </a:p>
        </p:txBody>
      </p:sp>
      <p:sp>
        <p:nvSpPr>
          <p:cNvPr id="5" name=" 219"/>
          <p:cNvSpPr/>
          <p:nvPr/>
        </p:nvSpPr>
        <p:spPr>
          <a:xfrm>
            <a:off x="2106497" y="4077334"/>
            <a:ext cx="2564765" cy="6985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2"/>
                </a:solidFill>
              </a:rPr>
              <a:t>Staging area</a:t>
            </a:r>
          </a:p>
        </p:txBody>
      </p:sp>
      <p:sp>
        <p:nvSpPr>
          <p:cNvPr id="6" name=" 219"/>
          <p:cNvSpPr/>
          <p:nvPr/>
        </p:nvSpPr>
        <p:spPr>
          <a:xfrm>
            <a:off x="2106497" y="5197474"/>
            <a:ext cx="2564765" cy="6985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2"/>
                </a:solidFill>
              </a:rPr>
              <a:t>Working Directory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92572" y="5387339"/>
            <a:ext cx="369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编辑，修改文件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92572" y="4266564"/>
            <a:ext cx="369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暂存已经修改好的文件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92572" y="2901314"/>
            <a:ext cx="3694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最终确定的文件保存到仓库，成为一个新的版本，并且对他人可见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177492" y="4454524"/>
            <a:ext cx="798830" cy="1187450"/>
            <a:chOff x="4067" y="5489"/>
            <a:chExt cx="1258" cy="1870"/>
          </a:xfrm>
        </p:grpSpPr>
        <p:sp>
          <p:nvSpPr>
            <p:cNvPr id="8" name="右弧形箭头 7"/>
            <p:cNvSpPr/>
            <p:nvPr/>
          </p:nvSpPr>
          <p:spPr>
            <a:xfrm rot="10800000">
              <a:off x="4763" y="5489"/>
              <a:ext cx="562" cy="1870"/>
            </a:xfrm>
            <a:prstGeom prst="curvedLef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67" y="6179"/>
              <a:ext cx="463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77492" y="3162299"/>
            <a:ext cx="798830" cy="1187450"/>
            <a:chOff x="4067" y="3454"/>
            <a:chExt cx="1258" cy="1870"/>
          </a:xfrm>
        </p:grpSpPr>
        <p:sp>
          <p:nvSpPr>
            <p:cNvPr id="9" name="右弧形箭头 8"/>
            <p:cNvSpPr/>
            <p:nvPr/>
          </p:nvSpPr>
          <p:spPr>
            <a:xfrm rot="10800000">
              <a:off x="4763" y="3454"/>
              <a:ext cx="562" cy="1870"/>
            </a:xfrm>
            <a:prstGeom prst="curvedLef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67" y="4149"/>
              <a:ext cx="464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bg2"/>
                  </a:solidFill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 smtClean="0"/>
              <a:t>工作原理 </a:t>
            </a:r>
            <a:r>
              <a:rPr lang="en-US" altLang="zh-CN" dirty="0"/>
              <a:t>- </a:t>
            </a:r>
            <a:r>
              <a:rPr lang="zh-CN" altLang="en-US" dirty="0"/>
              <a:t>文件状态及工作区域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2434114"/>
            <a:ext cx="4808571" cy="44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cs typeface="Arial Unicode MS" panose="020B0604020202020204" pitchFamily="34" charset="-122"/>
              </a:rPr>
              <a:t>GitHub</a:t>
            </a:r>
            <a:endParaRPr lang="zh-CN" altLang="en-US" sz="18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面向开源及私有软件项目的托管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r>
              <a:rPr lang="zh-CN" altLang="en-US" dirty="0" smtClean="0"/>
              <a:t>官</a:t>
            </a:r>
            <a:r>
              <a:rPr lang="zh-CN" altLang="en-US" dirty="0"/>
              <a:t>网：</a:t>
            </a:r>
            <a:r>
              <a:rPr lang="en-US" altLang="zh-CN" dirty="0"/>
              <a:t>https://github.com</a:t>
            </a:r>
            <a:r>
              <a:rPr lang="en-US" altLang="zh-CN" dirty="0" smtClean="0"/>
              <a:t>/</a:t>
            </a:r>
            <a:endParaRPr lang="zh-CN" altLang="en-US" dirty="0"/>
          </a:p>
        </p:txBody>
      </p:sp>
      <p:pic>
        <p:nvPicPr>
          <p:cNvPr id="5" name="图片 4" descr="githu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606520"/>
            <a:ext cx="1460500" cy="1558290"/>
          </a:xfrm>
          <a:prstGeom prst="rect">
            <a:avLst/>
          </a:prstGeom>
        </p:spPr>
      </p:pic>
      <p:pic>
        <p:nvPicPr>
          <p:cNvPr id="6" name="图片 5" descr="github logi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76" y="3002435"/>
            <a:ext cx="7081024" cy="358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工作区、本地仓库、远程仓库</a:t>
            </a:r>
            <a:endParaRPr lang="zh-CN" altLang="en-US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冲突解决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cs typeface="Arial Unicode MS" panose="020B0604020202020204" pitchFamily="34" charset="-122"/>
              </a:rPr>
              <a:t>GitHub</a:t>
            </a:r>
            <a:r>
              <a:rPr lang="zh-CN" altLang="en-US" sz="2800" dirty="0" smtClean="0">
                <a:cs typeface="Arial Unicode MS" panose="020B0604020202020204" pitchFamily="34" charset="-122"/>
              </a:rPr>
              <a:t>（官网：</a:t>
            </a:r>
            <a:r>
              <a:rPr lang="en-US" altLang="zh-CN" sz="2800" dirty="0" smtClean="0">
                <a:cs typeface="Arial Unicode MS" panose="020B0604020202020204" pitchFamily="34" charset="-122"/>
              </a:rPr>
              <a:t>https</a:t>
            </a:r>
            <a:r>
              <a:rPr lang="en-US" altLang="zh-CN" sz="2800" dirty="0">
                <a:cs typeface="Arial Unicode MS" panose="020B0604020202020204" pitchFamily="34" charset="-122"/>
              </a:rPr>
              <a:t>://github.com</a:t>
            </a:r>
            <a:r>
              <a:rPr lang="en-US" altLang="zh-CN" sz="2800" dirty="0" smtClean="0">
                <a:cs typeface="Arial Unicode MS" panose="020B0604020202020204" pitchFamily="34" charset="-122"/>
              </a:rPr>
              <a:t>/</a:t>
            </a:r>
            <a:r>
              <a:rPr lang="zh-CN" altLang="en-US" sz="2800" dirty="0" smtClean="0">
                <a:cs typeface="Arial Unicode MS" panose="020B0604020202020204" pitchFamily="34" charset="-122"/>
              </a:rPr>
              <a:t>）</a:t>
            </a:r>
            <a:endParaRPr lang="zh-CN" altLang="en-US" sz="18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GitHub </a:t>
            </a:r>
            <a:r>
              <a:rPr lang="zh-CN" altLang="en-US" dirty="0"/>
              <a:t>于 </a:t>
            </a:r>
            <a:r>
              <a:rPr lang="en-US" altLang="zh-CN" dirty="0"/>
              <a:t>2008 </a:t>
            </a:r>
            <a:r>
              <a:rPr lang="zh-CN" altLang="en-US" dirty="0"/>
              <a:t>年 </a:t>
            </a:r>
            <a:r>
              <a:rPr lang="en-US" altLang="zh-CN" dirty="0"/>
              <a:t>4 </a:t>
            </a:r>
            <a:r>
              <a:rPr lang="zh-CN" altLang="en-US" dirty="0"/>
              <a:t>月 </a:t>
            </a:r>
            <a:r>
              <a:rPr lang="en-US" altLang="zh-CN" dirty="0"/>
              <a:t>10 </a:t>
            </a:r>
            <a:r>
              <a:rPr lang="zh-CN" altLang="en-US" dirty="0"/>
              <a:t>日正式</a:t>
            </a:r>
            <a:r>
              <a:rPr lang="zh-CN" altLang="en-US" dirty="0" smtClean="0"/>
              <a:t>上线</a:t>
            </a:r>
            <a:endParaRPr lang="en-US" altLang="zh-CN" dirty="0" smtClean="0"/>
          </a:p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Git </a:t>
            </a:r>
            <a:r>
              <a:rPr lang="zh-CN" altLang="en-US" dirty="0"/>
              <a:t>代码仓库托管及基本的 </a:t>
            </a:r>
            <a:r>
              <a:rPr lang="en-US" altLang="zh-CN" dirty="0"/>
              <a:t>Web </a:t>
            </a:r>
            <a:r>
              <a:rPr lang="zh-CN" altLang="en-US" dirty="0"/>
              <a:t>管理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pPr lvl="1"/>
            <a:r>
              <a:rPr lang="zh-CN" altLang="en-US" dirty="0"/>
              <a:t>订阅、讨论组、文本渲染、在线文件编辑器、协作图谱（报表）、代码片段分享（</a:t>
            </a:r>
            <a:r>
              <a:rPr lang="en-US" altLang="zh-CN" dirty="0"/>
              <a:t>Gist</a:t>
            </a:r>
            <a:r>
              <a:rPr lang="zh-CN" altLang="en-US" dirty="0"/>
              <a:t>）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zh-CN" altLang="en-US" dirty="0" smtClean="0"/>
              <a:t>注册用户</a:t>
            </a:r>
            <a:endParaRPr lang="en-US" altLang="zh-CN" dirty="0" smtClean="0"/>
          </a:p>
          <a:p>
            <a:pPr lvl="1"/>
            <a:r>
              <a:rPr lang="zh-CN" altLang="en-US" dirty="0"/>
              <a:t>超过</a:t>
            </a:r>
            <a:r>
              <a:rPr lang="en-US" altLang="zh-CN" dirty="0"/>
              <a:t>900</a:t>
            </a:r>
            <a:r>
              <a:rPr lang="zh-CN" altLang="en-US" dirty="0"/>
              <a:t>万 </a:t>
            </a:r>
            <a:r>
              <a:rPr lang="en-US" altLang="zh-CN" dirty="0"/>
              <a:t>(2015</a:t>
            </a:r>
            <a:r>
              <a:rPr lang="zh-CN" altLang="en-US" dirty="0"/>
              <a:t>年统计数据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托管项目：</a:t>
            </a:r>
            <a:r>
              <a:rPr lang="en-US" altLang="zh-CN" dirty="0"/>
              <a:t>Ruby on Rails</a:t>
            </a:r>
            <a:r>
              <a:rPr lang="zh-CN" altLang="en-US" dirty="0"/>
              <a:t>、</a:t>
            </a:r>
            <a:r>
              <a:rPr lang="en-US" altLang="zh-CN" dirty="0"/>
              <a:t>jQuery</a:t>
            </a:r>
            <a:r>
              <a:rPr lang="zh-CN" altLang="en-US" dirty="0"/>
              <a:t>、</a:t>
            </a:r>
            <a:r>
              <a:rPr lang="en-US" altLang="zh-CN" dirty="0"/>
              <a:t>python </a:t>
            </a:r>
            <a:r>
              <a:rPr lang="zh-CN" altLang="en-US" dirty="0"/>
              <a:t>等</a:t>
            </a:r>
          </a:p>
        </p:txBody>
      </p:sp>
      <p:pic>
        <p:nvPicPr>
          <p:cNvPr id="5" name="图片 4" descr="githu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606520"/>
            <a:ext cx="1460500" cy="15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7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、本地仓库、远程仓库</a:t>
            </a:r>
            <a:endParaRPr lang="zh-CN" altLang="en-US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</a:t>
            </a:r>
            <a:endParaRPr lang="en-US" altLang="zh-CN" dirty="0" smtClean="0"/>
          </a:p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r>
              <a:rPr lang="zh-CN" altLang="en-US" dirty="0" smtClean="0"/>
              <a:t>账户管理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8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9385"/>
            <a:ext cx="8309242" cy="38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29" y="2289719"/>
            <a:ext cx="3191173" cy="43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373" y="1349298"/>
            <a:ext cx="5747222" cy="54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43" y="1417801"/>
            <a:ext cx="6543113" cy="51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9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91" y="1502290"/>
            <a:ext cx="5188217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007" y="2345385"/>
            <a:ext cx="4805044" cy="24139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4" y="4981527"/>
            <a:ext cx="8604692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78" y="2481838"/>
            <a:ext cx="5157036" cy="39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引入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" y="1411843"/>
            <a:ext cx="3509927" cy="49931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965" y="1397184"/>
            <a:ext cx="3415893" cy="50224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19937"/>
          <a:stretch/>
        </p:blipFill>
        <p:spPr>
          <a:xfrm>
            <a:off x="5948032" y="1516947"/>
            <a:ext cx="3174947" cy="4902656"/>
          </a:xfrm>
          <a:prstGeom prst="rect">
            <a:avLst/>
          </a:prstGeom>
        </p:spPr>
      </p:pic>
      <p:sp>
        <p:nvSpPr>
          <p:cNvPr id="9" name="爆炸形 1 8"/>
          <p:cNvSpPr/>
          <p:nvPr/>
        </p:nvSpPr>
        <p:spPr bwMode="auto">
          <a:xfrm>
            <a:off x="284896" y="1278561"/>
            <a:ext cx="3342290" cy="2459420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团队合作</a:t>
            </a:r>
          </a:p>
        </p:txBody>
      </p:sp>
      <p:sp>
        <p:nvSpPr>
          <p:cNvPr id="10" name="爆炸形 1 9"/>
          <p:cNvSpPr/>
          <p:nvPr/>
        </p:nvSpPr>
        <p:spPr bwMode="auto">
          <a:xfrm>
            <a:off x="5680273" y="1226081"/>
            <a:ext cx="3342290" cy="2459420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代码量大</a:t>
            </a:r>
          </a:p>
        </p:txBody>
      </p:sp>
      <p:sp>
        <p:nvSpPr>
          <p:cNvPr id="11" name="爆炸形 1 10"/>
          <p:cNvSpPr/>
          <p:nvPr/>
        </p:nvSpPr>
        <p:spPr bwMode="auto">
          <a:xfrm>
            <a:off x="2900855" y="4028847"/>
            <a:ext cx="3342290" cy="2459420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频繁迭代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38357" y="2918678"/>
            <a:ext cx="3354365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维护？</a:t>
            </a:r>
            <a:endParaRPr lang="zh-CN" altLang="en-US" sz="8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5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查看向导页面（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基本操作）</a:t>
            </a:r>
            <a:endParaRPr lang="en-US" altLang="zh-CN" dirty="0" smtClean="0"/>
          </a:p>
          <a:p>
            <a:pPr lvl="1"/>
            <a:r>
              <a:rPr lang="en-US" altLang="zh-CN" dirty="0"/>
              <a:t>What is GitHub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/>
              <a:t>Step 1. Create a </a:t>
            </a:r>
            <a:r>
              <a:rPr lang="en-US" altLang="zh-CN" dirty="0" smtClean="0"/>
              <a:t>Repository</a:t>
            </a:r>
          </a:p>
          <a:p>
            <a:pPr lvl="1"/>
            <a:r>
              <a:rPr lang="en-US" altLang="zh-CN" dirty="0"/>
              <a:t>Step 2. Create a </a:t>
            </a:r>
            <a:r>
              <a:rPr lang="en-US" altLang="zh-CN" dirty="0" smtClean="0"/>
              <a:t>Branch</a:t>
            </a:r>
          </a:p>
          <a:p>
            <a:pPr lvl="1"/>
            <a:r>
              <a:rPr lang="en-US" altLang="zh-CN" dirty="0"/>
              <a:t>Step 3. Make and commit </a:t>
            </a:r>
            <a:r>
              <a:rPr lang="en-US" altLang="zh-CN" dirty="0" smtClean="0"/>
              <a:t>changes</a:t>
            </a:r>
          </a:p>
          <a:p>
            <a:pPr lvl="1"/>
            <a:r>
              <a:rPr lang="en-US" altLang="zh-CN" dirty="0"/>
              <a:t>Step 4. Open a Pull </a:t>
            </a:r>
            <a:r>
              <a:rPr lang="en-US" altLang="zh-CN" dirty="0" smtClean="0"/>
              <a:t>Request</a:t>
            </a:r>
          </a:p>
          <a:p>
            <a:pPr lvl="1"/>
            <a:r>
              <a:rPr lang="en-US" altLang="zh-CN" dirty="0"/>
              <a:t>Step 5. Merge your Pull Request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532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2757849"/>
            <a:ext cx="6826601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账户首页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74" y="3035205"/>
            <a:ext cx="6820251" cy="33402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03" y="2419815"/>
            <a:ext cx="4184640" cy="6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784349"/>
            <a:ext cx="8229600" cy="2954919"/>
          </a:xfrm>
        </p:spPr>
        <p:txBody>
          <a:bodyPr/>
          <a:lstStyle/>
          <a:p>
            <a:r>
              <a:rPr lang="en-US" altLang="zh-CN" dirty="0"/>
              <a:t>GitHub</a:t>
            </a:r>
            <a:r>
              <a:rPr lang="zh-CN" altLang="en-US" dirty="0" smtClean="0"/>
              <a:t>默认头像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Github</a:t>
            </a:r>
            <a:r>
              <a:rPr lang="zh-CN" altLang="en-US" dirty="0" smtClean="0"/>
              <a:t>给无头像用户生成</a:t>
            </a:r>
            <a:r>
              <a:rPr lang="en-US" altLang="zh-CN" dirty="0" smtClean="0"/>
              <a:t>5x5</a:t>
            </a:r>
            <a:r>
              <a:rPr lang="zh-CN" altLang="en-US" dirty="0" smtClean="0"/>
              <a:t>像素的</a:t>
            </a:r>
            <a:r>
              <a:rPr lang="en-US" altLang="zh-CN" dirty="0" err="1" smtClean="0"/>
              <a:t>Identicons</a:t>
            </a:r>
            <a:r>
              <a:rPr lang="zh-CN" altLang="en-US" dirty="0" smtClean="0"/>
              <a:t>头像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使用用户</a:t>
            </a:r>
            <a:r>
              <a:rPr lang="en-US" altLang="zh-CN" dirty="0"/>
              <a:t>ID</a:t>
            </a:r>
            <a:r>
              <a:rPr lang="zh-CN" altLang="en-US" dirty="0"/>
              <a:t>的哈希值，然后根据哈希值每一位的奇偶值来决定对应位置上的像素的开关。这样</a:t>
            </a:r>
            <a:r>
              <a:rPr lang="zh-CN" altLang="en-US" dirty="0" smtClean="0"/>
              <a:t>生成的</a:t>
            </a:r>
            <a:r>
              <a:rPr lang="zh-CN" altLang="en-US" dirty="0"/>
              <a:t>图像，配上由哈希值决定的颜色，保证可生成</a:t>
            </a:r>
            <a:r>
              <a:rPr lang="zh-CN" altLang="en-US" dirty="0" smtClean="0"/>
              <a:t>大量唯一的</a:t>
            </a:r>
            <a:r>
              <a:rPr lang="zh-CN" altLang="en-US" dirty="0"/>
              <a:t>图像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23" y="4831756"/>
            <a:ext cx="4074098" cy="14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Gravatar</a:t>
            </a:r>
            <a:r>
              <a:rPr lang="zh-CN" altLang="en-US" dirty="0" smtClean="0"/>
              <a:t>关联头像与邮箱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1730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Gravatar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pPr lvl="1"/>
            <a:r>
              <a:rPr lang="en-US" altLang="zh-CN" dirty="0"/>
              <a:t>Globally Recognized Avatar</a:t>
            </a:r>
            <a:r>
              <a:rPr lang="zh-CN" altLang="en-US" dirty="0"/>
              <a:t>（全球识别头像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www.gravatar.com</a:t>
            </a:r>
            <a:endParaRPr lang="en-US" altLang="zh-CN" dirty="0" smtClean="0"/>
          </a:p>
          <a:p>
            <a:pPr lvl="1"/>
            <a:r>
              <a:rPr lang="zh-CN" altLang="en-US" dirty="0"/>
              <a:t>提供的在线头像服务，主要用在</a:t>
            </a:r>
            <a:r>
              <a:rPr lang="zh-CN" altLang="en-US" dirty="0">
                <a:solidFill>
                  <a:srgbClr val="FF0000"/>
                </a:solidFill>
              </a:rPr>
              <a:t>博客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论坛</a:t>
            </a:r>
            <a:r>
              <a:rPr lang="zh-CN" altLang="en-US" dirty="0"/>
              <a:t>留言中，依靠邮件地址识别判断，为每个用户展示个性化的通用头像服务，完全免费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355" y="5251416"/>
            <a:ext cx="6299524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注册</a:t>
            </a:r>
            <a:r>
              <a:rPr lang="en-US" altLang="zh-CN" dirty="0" err="1" smtClean="0"/>
              <a:t>Gravatar</a:t>
            </a:r>
            <a:r>
              <a:rPr lang="zh-CN" altLang="en-US" dirty="0" smtClean="0"/>
              <a:t>账户（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www.gravatar.com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37306"/>
            <a:ext cx="9144000" cy="37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注册</a:t>
            </a:r>
            <a:r>
              <a:rPr lang="en-US" altLang="zh-CN" dirty="0" err="1" smtClean="0"/>
              <a:t>Gravatar</a:t>
            </a:r>
            <a:r>
              <a:rPr lang="zh-CN" altLang="en-US" dirty="0" smtClean="0"/>
              <a:t>账户（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www.gravatar.com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64" y="1431315"/>
            <a:ext cx="7199914" cy="522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042" y="442703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不接受中文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 </a:t>
            </a:r>
            <a:r>
              <a:rPr lang="zh-CN" altLang="en-US" dirty="0"/>
              <a:t>邮件</a:t>
            </a:r>
            <a:r>
              <a:rPr lang="zh-CN" altLang="en-US" dirty="0" smtClean="0"/>
              <a:t>确认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138"/>
            <a:ext cx="9106368" cy="25147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736" y="4273417"/>
            <a:ext cx="5753396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 </a:t>
            </a:r>
            <a:r>
              <a:rPr lang="zh-CN" altLang="en-US" dirty="0" smtClean="0"/>
              <a:t>登陆账户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1818" r="9358"/>
          <a:stretch/>
        </p:blipFill>
        <p:spPr>
          <a:xfrm>
            <a:off x="3249794" y="2275241"/>
            <a:ext cx="5894206" cy="2263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1" y="4677203"/>
            <a:ext cx="8842917" cy="217777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>
            <a:off x="2453268" y="3189249"/>
            <a:ext cx="79652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6581" y="292763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从邮箱登陆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2453268" y="4014371"/>
            <a:ext cx="339326" cy="6628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6581" y="375276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从</a:t>
            </a:r>
            <a:r>
              <a:rPr lang="zh-CN" altLang="en-US" sz="2800" dirty="0">
                <a:solidFill>
                  <a:srgbClr val="FF0000"/>
                </a:solidFill>
              </a:rPr>
              <a:t>网站</a:t>
            </a:r>
            <a:r>
              <a:rPr lang="zh-CN" altLang="en-US" sz="2800" dirty="0" smtClean="0">
                <a:solidFill>
                  <a:srgbClr val="FF0000"/>
                </a:solidFill>
              </a:rPr>
              <a:t>登陆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0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版本控制系统</a:t>
            </a:r>
            <a:r>
              <a:rPr lang="zh-CN" altLang="en-US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介绍</a:t>
            </a:r>
            <a:endParaRPr lang="zh-CN" altLang="zh-CN" sz="32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版本控制  </a:t>
            </a:r>
            <a:r>
              <a:rPr lang="zh-CN" altLang="en-US" dirty="0" smtClean="0">
                <a:solidFill>
                  <a:srgbClr val="FF0000"/>
                </a:solidFill>
              </a:rPr>
              <a:t>≠</a:t>
            </a:r>
            <a:r>
              <a:rPr lang="zh-CN" altLang="en-US" dirty="0" smtClean="0"/>
              <a:t>  版本控制系统</a:t>
            </a:r>
            <a:endParaRPr lang="en-US" altLang="zh-CN" dirty="0" smtClean="0"/>
          </a:p>
          <a:p>
            <a:r>
              <a:rPr lang="zh-CN" altLang="en-US" dirty="0" smtClean="0"/>
              <a:t>版本控制</a:t>
            </a:r>
            <a:endParaRPr lang="en-US" altLang="zh-CN" dirty="0" smtClean="0"/>
          </a:p>
          <a:p>
            <a:pPr lvl="1"/>
            <a:r>
              <a:rPr lang="zh-CN" altLang="en-US" dirty="0"/>
              <a:t>它是一种</a:t>
            </a:r>
            <a:r>
              <a:rPr lang="zh-CN" altLang="en-US" dirty="0" smtClean="0"/>
              <a:t>软件工程借以</a:t>
            </a:r>
            <a:r>
              <a:rPr lang="zh-CN" altLang="en-US" dirty="0"/>
              <a:t>在开发的过程中，确保由不同人所编辑的同一档案都得到更新，</a:t>
            </a:r>
            <a:r>
              <a:rPr lang="zh-CN" altLang="en-US" dirty="0" smtClean="0"/>
              <a:t>它</a:t>
            </a:r>
            <a:r>
              <a:rPr lang="zh-CN" altLang="en-US" dirty="0" smtClean="0">
                <a:solidFill>
                  <a:srgbClr val="FF0000"/>
                </a:solidFill>
              </a:rPr>
              <a:t>通过</a:t>
            </a:r>
            <a:r>
              <a:rPr lang="zh-CN" altLang="en-US" dirty="0">
                <a:solidFill>
                  <a:srgbClr val="FF0000"/>
                </a:solidFill>
              </a:rPr>
              <a:t>文档控制记录程序各个模块的改动，并为每次改动编上序号</a:t>
            </a:r>
            <a:r>
              <a:rPr lang="zh-CN" altLang="en-US" dirty="0"/>
              <a:t>，并且编辑错误之后还可以回溯到以前的版本</a:t>
            </a:r>
          </a:p>
        </p:txBody>
      </p:sp>
    </p:spTree>
    <p:extLst>
      <p:ext uri="{BB962C8B-B14F-4D97-AF65-F5344CB8AC3E}">
        <p14:creationId xmlns:p14="http://schemas.microsoft.com/office/powerpoint/2010/main" val="89126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85850"/>
            <a:ext cx="7433756" cy="436998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951055" y="1809663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2"/>
                </a:solidFill>
              </a:rPr>
              <a:t>4. </a:t>
            </a:r>
            <a:r>
              <a:rPr lang="zh-CN" altLang="en-US" sz="2400" dirty="0" smtClean="0">
                <a:solidFill>
                  <a:schemeClr val="bg2"/>
                </a:solidFill>
              </a:rPr>
              <a:t>关联头像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88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4. </a:t>
            </a:r>
            <a:r>
              <a:rPr lang="zh-CN" altLang="en-US" dirty="0" smtClean="0"/>
              <a:t>关联头像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23"/>
          <a:stretch/>
        </p:blipFill>
        <p:spPr>
          <a:xfrm>
            <a:off x="71397" y="3119084"/>
            <a:ext cx="9001206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1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4. </a:t>
            </a:r>
            <a:r>
              <a:rPr lang="zh-CN" altLang="en-US" dirty="0" smtClean="0"/>
              <a:t>关联头像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904970"/>
            <a:ext cx="8318767" cy="34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4. </a:t>
            </a:r>
            <a:r>
              <a:rPr lang="zh-CN" altLang="en-US" dirty="0" smtClean="0"/>
              <a:t>关联头像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08" y="2866851"/>
            <a:ext cx="5530307" cy="35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5. </a:t>
            </a:r>
            <a:r>
              <a:rPr lang="zh-CN" altLang="en-US" dirty="0" smtClean="0"/>
              <a:t>头像设置成功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35" y="1502290"/>
            <a:ext cx="5353325" cy="5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6. </a:t>
            </a:r>
            <a:r>
              <a:rPr lang="zh-CN" altLang="en-US" dirty="0" smtClean="0"/>
              <a:t>查看</a:t>
            </a:r>
            <a:r>
              <a:rPr lang="en-US" altLang="zh-CN" dirty="0" smtClean="0"/>
              <a:t>GitHub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79" y="2941656"/>
            <a:ext cx="6642441" cy="37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6. </a:t>
            </a:r>
            <a:r>
              <a:rPr lang="zh-CN" altLang="en-US" dirty="0" smtClean="0"/>
              <a:t>更新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个人信息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087"/>
          <a:stretch/>
        </p:blipFill>
        <p:spPr>
          <a:xfrm>
            <a:off x="4437164" y="1806651"/>
            <a:ext cx="4706836" cy="49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</a:t>
            </a: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、本地仓库、远程仓库</a:t>
            </a:r>
            <a:endParaRPr lang="zh-CN" altLang="en-US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工作区、本地仓库、远程仓库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Git</a:t>
            </a:r>
            <a:r>
              <a:rPr lang="zh-CN" altLang="en-US" dirty="0"/>
              <a:t>管理中文件的三种状态</a:t>
            </a:r>
          </a:p>
          <a:p>
            <a:pPr lvl="1"/>
            <a:r>
              <a:rPr lang="zh-CN" altLang="en-US" dirty="0" smtClean="0"/>
              <a:t>对于</a:t>
            </a:r>
            <a:r>
              <a:rPr lang="zh-CN" altLang="en-US" dirty="0"/>
              <a:t>任何一个文件，在</a:t>
            </a:r>
            <a:r>
              <a:rPr lang="en-US" altLang="zh-CN" dirty="0"/>
              <a:t>Git</a:t>
            </a:r>
            <a:r>
              <a:rPr lang="zh-CN" altLang="en-US" dirty="0"/>
              <a:t>内部都只有三种状态：已修改，已暂存和已</a:t>
            </a:r>
            <a:r>
              <a:rPr lang="zh-CN" altLang="en-US" dirty="0" smtClean="0"/>
              <a:t>提交。</a:t>
            </a:r>
            <a:endParaRPr lang="zh-CN" altLang="en-US" dirty="0"/>
          </a:p>
          <a:p>
            <a:pPr lvl="1"/>
            <a:r>
              <a:rPr lang="zh-CN" altLang="en-US" dirty="0" smtClean="0"/>
              <a:t>已修改：表示</a:t>
            </a:r>
            <a:r>
              <a:rPr lang="zh-CN" altLang="en-US" dirty="0"/>
              <a:t>修改了某个文件，但还没有提交</a:t>
            </a:r>
            <a:r>
              <a:rPr lang="zh-CN" altLang="en-US" dirty="0" smtClean="0"/>
              <a:t>保存</a:t>
            </a:r>
            <a:endParaRPr lang="zh-CN" altLang="en-US" dirty="0"/>
          </a:p>
          <a:p>
            <a:pPr lvl="1"/>
            <a:r>
              <a:rPr lang="zh-CN" altLang="en-US" dirty="0" smtClean="0"/>
              <a:t>已</a:t>
            </a:r>
            <a:r>
              <a:rPr lang="zh-CN" altLang="en-US" dirty="0"/>
              <a:t>暂</a:t>
            </a:r>
            <a:r>
              <a:rPr lang="zh-CN" altLang="en-US" dirty="0" smtClean="0"/>
              <a:t>存：表示</a:t>
            </a:r>
            <a:r>
              <a:rPr lang="zh-CN" altLang="en-US" dirty="0"/>
              <a:t>把已修改的文件放在下次提交时要保存的清单中</a:t>
            </a:r>
            <a:r>
              <a:rPr lang="zh-CN" altLang="en-US" dirty="0" smtClean="0"/>
              <a:t>了</a:t>
            </a:r>
            <a:endParaRPr lang="zh-CN" altLang="en-US" dirty="0"/>
          </a:p>
          <a:p>
            <a:pPr lvl="1"/>
            <a:r>
              <a:rPr lang="zh-CN" altLang="en-US" dirty="0" smtClean="0"/>
              <a:t>已提交：表示</a:t>
            </a:r>
            <a:r>
              <a:rPr lang="zh-CN" altLang="en-US" dirty="0"/>
              <a:t>该文件</a:t>
            </a:r>
            <a:r>
              <a:rPr lang="zh-CN" altLang="en-US" dirty="0" smtClean="0"/>
              <a:t>已被</a:t>
            </a:r>
            <a:r>
              <a:rPr lang="zh-CN" altLang="en-US" dirty="0"/>
              <a:t>安全的保存在本地数据库</a:t>
            </a:r>
            <a:r>
              <a:rPr lang="zh-CN" altLang="en-US" dirty="0" smtClean="0"/>
              <a:t>中了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64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工作区、本地仓库、远程仓库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Git</a:t>
            </a:r>
            <a:r>
              <a:rPr lang="zh-CN" altLang="en-US" dirty="0"/>
              <a:t>在管理项目时，</a:t>
            </a:r>
            <a:r>
              <a:rPr lang="zh-CN" altLang="en-US" dirty="0">
                <a:solidFill>
                  <a:srgbClr val="FF0000"/>
                </a:solidFill>
              </a:rPr>
              <a:t>文件流转</a:t>
            </a:r>
            <a:r>
              <a:rPr lang="zh-CN" altLang="en-US" dirty="0"/>
              <a:t>的三个工作区域是：本地仓库</a:t>
            </a:r>
            <a:r>
              <a:rPr lang="en-US" altLang="zh-CN" dirty="0"/>
              <a:t>(</a:t>
            </a:r>
            <a:r>
              <a:rPr lang="zh-CN" altLang="en-US" dirty="0"/>
              <a:t>即工作目录，也就是项目的源文件</a:t>
            </a:r>
            <a:r>
              <a:rPr lang="en-US" altLang="zh-CN" dirty="0"/>
              <a:t>)-&gt;</a:t>
            </a:r>
            <a:r>
              <a:rPr lang="zh-CN" altLang="en-US" dirty="0"/>
              <a:t>暂存区域</a:t>
            </a:r>
            <a:r>
              <a:rPr lang="en-US" altLang="zh-CN" dirty="0"/>
              <a:t>-&gt;Git</a:t>
            </a:r>
            <a:r>
              <a:rPr lang="zh-CN" altLang="en-US" dirty="0"/>
              <a:t>的工作</a:t>
            </a:r>
            <a:r>
              <a:rPr lang="zh-CN" altLang="en-US" dirty="0" smtClean="0"/>
              <a:t>目录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本地的工作目录修改某些文件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</a:t>
            </a:r>
            <a:r>
              <a:rPr lang="zh-CN" altLang="en-US" dirty="0"/>
              <a:t>修改后的文件进行快照，保存到暂存区域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</a:t>
            </a:r>
            <a:r>
              <a:rPr lang="zh-CN" altLang="en-US" dirty="0"/>
              <a:t>更新，将保存在暂存区域中的文件快照永久转存到</a:t>
            </a:r>
            <a:r>
              <a:rPr lang="en-US" altLang="zh-CN" dirty="0"/>
              <a:t>Git</a:t>
            </a:r>
            <a:r>
              <a:rPr lang="zh-CN" altLang="en-US" dirty="0"/>
              <a:t>的工作目录中</a:t>
            </a:r>
          </a:p>
        </p:txBody>
      </p:sp>
    </p:spTree>
    <p:extLst>
      <p:ext uri="{BB962C8B-B14F-4D97-AF65-F5344CB8AC3E}">
        <p14:creationId xmlns:p14="http://schemas.microsoft.com/office/powerpoint/2010/main" val="372532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版本控制系统</a:t>
            </a:r>
            <a:r>
              <a:rPr lang="zh-CN" altLang="en-US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介绍</a:t>
            </a:r>
            <a:endParaRPr lang="zh-CN" altLang="zh-CN" sz="32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版本控制  </a:t>
            </a:r>
            <a:r>
              <a:rPr lang="zh-CN" altLang="en-US" dirty="0" smtClean="0">
                <a:solidFill>
                  <a:srgbClr val="FF0000"/>
                </a:solidFill>
              </a:rPr>
              <a:t>≠</a:t>
            </a:r>
            <a:r>
              <a:rPr lang="zh-CN" altLang="en-US" dirty="0" smtClean="0"/>
              <a:t>  版本控制系统</a:t>
            </a:r>
            <a:endParaRPr lang="en-US" altLang="zh-CN" dirty="0" smtClean="0"/>
          </a:p>
          <a:p>
            <a:r>
              <a:rPr lang="zh-CN" altLang="en-US" dirty="0" smtClean="0"/>
              <a:t>版本控制系统</a:t>
            </a:r>
            <a:endParaRPr lang="en-US" altLang="zh-CN" dirty="0" smtClean="0"/>
          </a:p>
          <a:p>
            <a:pPr lvl="1"/>
            <a:r>
              <a:rPr lang="zh-CN" altLang="en-US" dirty="0"/>
              <a:t>版本控制系统是一种记录一个或若干文件内容变化，以便将来查阅特定版本修订情况的</a:t>
            </a:r>
            <a:r>
              <a:rPr lang="zh-CN" altLang="en-US" dirty="0" smtClean="0">
                <a:solidFill>
                  <a:srgbClr val="FF0000"/>
                </a:solidFill>
              </a:rPr>
              <a:t>系统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版本控制</a:t>
            </a:r>
            <a:r>
              <a:rPr lang="zh-CN" altLang="en-US" dirty="0"/>
              <a:t>系统不仅可以应用于软件</a:t>
            </a:r>
            <a:r>
              <a:rPr lang="zh-CN" altLang="en-US" dirty="0">
                <a:solidFill>
                  <a:srgbClr val="FF0000"/>
                </a:solidFill>
              </a:rPr>
              <a:t>源代码的文本文件</a:t>
            </a:r>
            <a:r>
              <a:rPr lang="zh-CN" altLang="en-US" dirty="0"/>
              <a:t>，而且可以对</a:t>
            </a:r>
            <a:r>
              <a:rPr lang="zh-CN" altLang="en-US" dirty="0">
                <a:solidFill>
                  <a:srgbClr val="FF0000"/>
                </a:solidFill>
              </a:rPr>
              <a:t>任何类型的文件</a:t>
            </a:r>
            <a:r>
              <a:rPr lang="zh-CN" altLang="en-US" dirty="0"/>
              <a:t>进行</a:t>
            </a:r>
            <a:r>
              <a:rPr lang="zh-CN" altLang="en-US" dirty="0" smtClean="0">
                <a:solidFill>
                  <a:srgbClr val="FF0000"/>
                </a:solidFill>
              </a:rPr>
              <a:t>版本控制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工作区、暂</a:t>
            </a:r>
            <a:r>
              <a:rPr lang="zh-CN" altLang="en-US" dirty="0"/>
              <a:t>存</a:t>
            </a:r>
            <a:r>
              <a:rPr lang="zh-CN" altLang="en-US" dirty="0" smtClean="0"/>
              <a:t>区、远程区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文件流转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90" y="2352908"/>
            <a:ext cx="4808571" cy="4423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815" y="2810107"/>
            <a:ext cx="203132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工作区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（本地仓库）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709746" y="2754352"/>
            <a:ext cx="1605776" cy="942509"/>
          </a:xfrm>
          <a:prstGeom prst="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直接箭头连接符 7"/>
          <p:cNvCxnSpPr>
            <a:stCxn id="5" idx="3"/>
            <a:endCxn id="6" idx="1"/>
          </p:cNvCxnSpPr>
          <p:nvPr/>
        </p:nvCxnSpPr>
        <p:spPr bwMode="auto">
          <a:xfrm>
            <a:off x="2165140" y="3225606"/>
            <a:ext cx="544606" cy="1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721431" y="1495737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暂存区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464866" y="2744236"/>
            <a:ext cx="1605776" cy="942509"/>
          </a:xfrm>
          <a:prstGeom prst="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3" name="直接箭头连接符 12"/>
          <p:cNvCxnSpPr>
            <a:stCxn id="11" idx="2"/>
            <a:endCxn id="12" idx="0"/>
          </p:cNvCxnSpPr>
          <p:nvPr/>
        </p:nvCxnSpPr>
        <p:spPr bwMode="auto">
          <a:xfrm flipH="1">
            <a:off x="5267754" y="1957402"/>
            <a:ext cx="7675" cy="786834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69686" y="1459397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本地仓库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48700" y="2762230"/>
            <a:ext cx="1605776" cy="942509"/>
          </a:xfrm>
          <a:prstGeom prst="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9" name="直接箭头连接符 18"/>
          <p:cNvCxnSpPr>
            <a:stCxn id="17" idx="2"/>
            <a:endCxn id="18" idx="0"/>
          </p:cNvCxnSpPr>
          <p:nvPr/>
        </p:nvCxnSpPr>
        <p:spPr bwMode="auto">
          <a:xfrm rot="5400000">
            <a:off x="6693996" y="2178654"/>
            <a:ext cx="841168" cy="325984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3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2" y="474329"/>
            <a:ext cx="8196146" cy="597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、本地仓库、远程仓库</a:t>
            </a:r>
            <a:endParaRPr lang="zh-CN" altLang="en-US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94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8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 smtClean="0"/>
              <a:t>下载地址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https</a:t>
            </a:r>
            <a:r>
              <a:rPr lang="en-US" altLang="zh-CN" dirty="0"/>
              <a:t>://git-for-windows.github.io/</a:t>
            </a:r>
          </a:p>
          <a:p>
            <a:pPr lvl="2"/>
            <a:r>
              <a:rPr lang="en-US" altLang="zh-CN" dirty="0" smtClean="0"/>
              <a:t>https</a:t>
            </a:r>
            <a:r>
              <a:rPr lang="en-US" altLang="zh-CN" dirty="0"/>
              <a:t>://pan.baidu.com/s/1kU5OCOB?errno=0&amp;errmsg=Auth%20Login%20Sucess&amp;&amp;bduss=&amp;ssnerror=0#list/path=%2Fpub%2Fgit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3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操作</a:t>
            </a:r>
            <a:endParaRPr lang="zh-CN" altLang="en-US" dirty="0"/>
          </a:p>
          <a:p>
            <a:pPr lvl="1"/>
            <a:r>
              <a:rPr lang="zh-CN" altLang="en-US" dirty="0" smtClean="0"/>
              <a:t>操作方式</a:t>
            </a:r>
            <a:endParaRPr lang="en-US" altLang="zh-CN" dirty="0"/>
          </a:p>
          <a:p>
            <a:pPr lvl="2"/>
            <a:r>
              <a:rPr lang="zh-CN" altLang="en-US" dirty="0"/>
              <a:t>小乌龟工具：</a:t>
            </a:r>
            <a:r>
              <a:rPr lang="en-US" altLang="zh-CN" dirty="0" err="1"/>
              <a:t>TortoiseGit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https://tortoisegit.org/download/</a:t>
            </a:r>
          </a:p>
          <a:p>
            <a:pPr lvl="2"/>
            <a:r>
              <a:rPr lang="zh-CN" altLang="en-US" dirty="0" smtClean="0"/>
              <a:t>命令行：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Bash</a:t>
            </a:r>
          </a:p>
          <a:p>
            <a:pPr lvl="2"/>
            <a:r>
              <a:rPr lang="zh-CN" altLang="en-US" dirty="0" smtClean="0"/>
              <a:t>图形界面：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GUI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038" y="2469452"/>
            <a:ext cx="2336920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）安装关键步骤说明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78" y="2347264"/>
            <a:ext cx="5018106" cy="436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）安装</a:t>
            </a:r>
            <a:endParaRPr lang="en-US" altLang="zh-CN" dirty="0" smtClean="0"/>
          </a:p>
          <a:p>
            <a:r>
              <a:rPr lang="zh-CN" altLang="en-US" dirty="0" smtClean="0"/>
              <a:t>功能：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维护项目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管理版本区别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冲突合并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136" y="2390198"/>
            <a:ext cx="2655075" cy="44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1"/>
            <a:r>
              <a:rPr lang="zh-CN" altLang="en-US" dirty="0"/>
              <a:t>克隆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8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</a:t>
            </a:r>
            <a:r>
              <a:rPr lang="zh-CN" altLang="en-US" dirty="0" smtClean="0"/>
              <a:t>）新建本地仓库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74" y="2944619"/>
            <a:ext cx="2533780" cy="37657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1682" y="3434575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鼠标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右键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881993" y="5881651"/>
            <a:ext cx="668148" cy="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 bwMode="auto">
          <a:xfrm>
            <a:off x="881993" y="4265572"/>
            <a:ext cx="0" cy="1628779"/>
          </a:xfrm>
          <a:prstGeom prst="line">
            <a:avLst/>
          </a:prstGeom>
          <a:ln w="25400"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350" y="3850074"/>
            <a:ext cx="3714941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版本控制系统介绍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为什么要使用版本控制系统？</a:t>
            </a:r>
            <a:endParaRPr lang="en-US" altLang="zh-CN" dirty="0" smtClean="0"/>
          </a:p>
          <a:p>
            <a:r>
              <a:rPr lang="zh-CN" altLang="en-US" dirty="0" smtClean="0"/>
              <a:t>场景：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当某程序员修改</a:t>
            </a:r>
            <a:r>
              <a:rPr lang="zh-CN" altLang="en-US" dirty="0"/>
              <a:t>了关于</a:t>
            </a:r>
            <a:r>
              <a:rPr lang="en-US" altLang="zh-CN" dirty="0"/>
              <a:t>A</a:t>
            </a:r>
            <a:r>
              <a:rPr lang="zh-CN" altLang="en-US" dirty="0"/>
              <a:t>功能的若干处代码，这时候</a:t>
            </a:r>
            <a:r>
              <a:rPr lang="zh-CN" altLang="en-US" dirty="0" smtClean="0"/>
              <a:t>，他发现</a:t>
            </a:r>
            <a:r>
              <a:rPr lang="en-US" altLang="zh-CN" dirty="0"/>
              <a:t>B</a:t>
            </a:r>
            <a:r>
              <a:rPr lang="zh-CN" altLang="en-US" dirty="0"/>
              <a:t>功能无法正常运作</a:t>
            </a:r>
            <a:r>
              <a:rPr lang="zh-CN" altLang="en-US" dirty="0" smtClean="0"/>
              <a:t>了。。。</a:t>
            </a:r>
            <a:endParaRPr lang="en-US" altLang="zh-CN" dirty="0" smtClean="0"/>
          </a:p>
          <a:p>
            <a:r>
              <a:rPr lang="zh-CN" altLang="en-US" dirty="0" smtClean="0"/>
              <a:t>解决策略：</a:t>
            </a:r>
            <a:endParaRPr lang="en-US" altLang="zh-CN" dirty="0" smtClean="0"/>
          </a:p>
          <a:p>
            <a:pPr lvl="1"/>
            <a:r>
              <a:rPr lang="zh-CN" altLang="en-US" dirty="0"/>
              <a:t>必须精确找出来刚改的这若干处代码</a:t>
            </a:r>
            <a:r>
              <a:rPr lang="zh-CN" altLang="en-US" dirty="0" smtClean="0"/>
              <a:t>，需要</a:t>
            </a:r>
            <a:r>
              <a:rPr lang="zh-CN" altLang="en-US" dirty="0"/>
              <a:t>将代码与上一次还能正常运行时候的代码进行</a:t>
            </a:r>
            <a:r>
              <a:rPr lang="zh-CN" altLang="en-US" dirty="0" smtClean="0"/>
              <a:t>比较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 bwMode="auto">
          <a:xfrm>
            <a:off x="6421820" y="5002924"/>
            <a:ext cx="2264979" cy="1855076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版本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控制</a:t>
            </a:r>
          </a:p>
        </p:txBody>
      </p:sp>
    </p:spTree>
    <p:extLst>
      <p:ext uri="{BB962C8B-B14F-4D97-AF65-F5344CB8AC3E}">
        <p14:creationId xmlns:p14="http://schemas.microsoft.com/office/powerpoint/2010/main" val="14135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2</a:t>
            </a:r>
            <a:r>
              <a:rPr lang="zh-CN" altLang="en-US" dirty="0" smtClean="0"/>
              <a:t>） 在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上创建仓库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90" y="3393439"/>
            <a:ext cx="8893420" cy="26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4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671" y="1485645"/>
            <a:ext cx="6972658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3</a:t>
            </a:r>
            <a:r>
              <a:rPr lang="zh-CN" altLang="en-US" dirty="0" smtClean="0"/>
              <a:t>） 复制仓库地址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57" y="2855553"/>
            <a:ext cx="8903485" cy="33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1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） 从本地拉取远程仓库（与远程仓库关联）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794" y="582658"/>
            <a:ext cx="4826248" cy="629317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21335" y="3185001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鼠标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右键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1211646" y="5632077"/>
            <a:ext cx="668148" cy="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 bwMode="auto">
          <a:xfrm>
            <a:off x="1211646" y="4015998"/>
            <a:ext cx="0" cy="1628779"/>
          </a:xfrm>
          <a:prstGeom prst="line">
            <a:avLst/>
          </a:prstGeom>
          <a:ln w="25400"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07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） 从本地拉取远程仓库（与远程仓库关联）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17" y="2898072"/>
            <a:ext cx="4686541" cy="36577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30" y="288763"/>
            <a:ext cx="7575939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） 从本地拉取远程仓库（与远程仓库关联）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008" y="1784349"/>
            <a:ext cx="5911392" cy="49005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321678"/>
            <a:ext cx="3949903" cy="200670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3" idx="3"/>
          </p:cNvCxnSpPr>
          <p:nvPr/>
        </p:nvCxnSpPr>
        <p:spPr bwMode="auto">
          <a:xfrm>
            <a:off x="4178503" y="2325030"/>
            <a:ext cx="2199995" cy="50738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431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） 从本地拉取远程仓库（与远程仓库关联）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41423"/>
            <a:ext cx="3852965" cy="30071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506" y="3295488"/>
            <a:ext cx="4743694" cy="3143412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 bwMode="auto">
          <a:xfrm>
            <a:off x="576659" y="4365575"/>
            <a:ext cx="1898912" cy="99816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432" y="1139579"/>
            <a:ext cx="1524078" cy="1612983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 bwMode="auto">
          <a:xfrm flipV="1">
            <a:off x="7411135" y="2795447"/>
            <a:ext cx="813764" cy="2189148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331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/>
              <a:t>5</a:t>
            </a:r>
            <a:r>
              <a:rPr lang="zh-CN" altLang="en-US" dirty="0" smtClean="0"/>
              <a:t>）提交文件（先添加</a:t>
            </a:r>
            <a:r>
              <a:rPr lang="en-US" altLang="zh-CN" dirty="0" smtClean="0"/>
              <a:t>&lt;add&gt;</a:t>
            </a:r>
            <a:r>
              <a:rPr lang="zh-CN" altLang="en-US" dirty="0" smtClean="0"/>
              <a:t>到文件，再提交</a:t>
            </a:r>
            <a:r>
              <a:rPr lang="en-US" altLang="zh-CN" dirty="0" smtClean="0"/>
              <a:t>&lt;commit&gt;</a:t>
            </a:r>
            <a:r>
              <a:rPr lang="zh-CN" altLang="en-US" dirty="0" smtClean="0"/>
              <a:t>到本地仓库，最后推</a:t>
            </a:r>
            <a:r>
              <a:rPr lang="en-US" altLang="zh-CN" dirty="0" smtClean="0"/>
              <a:t>&lt;push&gt;</a:t>
            </a:r>
            <a:r>
              <a:rPr lang="zh-CN" altLang="en-US" dirty="0" smtClean="0"/>
              <a:t>到远程仓库）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2" y="3947971"/>
            <a:ext cx="1581231" cy="1841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319" y="3947971"/>
            <a:ext cx="5924854" cy="2070206"/>
          </a:xfrm>
          <a:prstGeom prst="rect">
            <a:avLst/>
          </a:prstGeom>
        </p:spPr>
      </p:pic>
      <p:cxnSp>
        <p:nvCxnSpPr>
          <p:cNvPr id="15" name="直接箭头连接符 14"/>
          <p:cNvCxnSpPr>
            <a:endCxn id="6" idx="1"/>
          </p:cNvCxnSpPr>
          <p:nvPr/>
        </p:nvCxnSpPr>
        <p:spPr bwMode="auto">
          <a:xfrm>
            <a:off x="1682713" y="4974011"/>
            <a:ext cx="907606" cy="9063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9338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/>
              <a:t>5</a:t>
            </a:r>
            <a:r>
              <a:rPr lang="zh-CN" altLang="en-US" dirty="0" smtClean="0"/>
              <a:t>）提交文件（先添加</a:t>
            </a:r>
            <a:r>
              <a:rPr lang="en-US" altLang="zh-CN" dirty="0" smtClean="0"/>
              <a:t>&lt;add&gt;</a:t>
            </a:r>
            <a:r>
              <a:rPr lang="zh-CN" altLang="en-US" dirty="0" smtClean="0"/>
              <a:t>到文件，再提交</a:t>
            </a:r>
            <a:r>
              <a:rPr lang="en-US" altLang="zh-CN" dirty="0" smtClean="0"/>
              <a:t>&lt;commit&gt;</a:t>
            </a:r>
            <a:r>
              <a:rPr lang="zh-CN" altLang="en-US" dirty="0" smtClean="0"/>
              <a:t>到本地仓库，最后推</a:t>
            </a:r>
            <a:r>
              <a:rPr lang="en-US" altLang="zh-CN" dirty="0" smtClean="0"/>
              <a:t>&lt;push&gt;</a:t>
            </a:r>
            <a:r>
              <a:rPr lang="zh-CN" altLang="en-US" dirty="0" smtClean="0"/>
              <a:t>到远程仓库）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18" y="443870"/>
            <a:ext cx="6216970" cy="27814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539" y="1811879"/>
            <a:ext cx="6394779" cy="49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2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/>
              <a:t>5</a:t>
            </a:r>
            <a:r>
              <a:rPr lang="zh-CN" altLang="en-US" dirty="0" smtClean="0"/>
              <a:t>）提交文件（先添加</a:t>
            </a:r>
            <a:r>
              <a:rPr lang="en-US" altLang="zh-CN" dirty="0" smtClean="0"/>
              <a:t>&lt;add&gt;</a:t>
            </a:r>
            <a:r>
              <a:rPr lang="zh-CN" altLang="en-US" dirty="0" smtClean="0"/>
              <a:t>到文件，再提交</a:t>
            </a:r>
            <a:r>
              <a:rPr lang="en-US" altLang="zh-CN" dirty="0" smtClean="0"/>
              <a:t>&lt;commit&gt;</a:t>
            </a:r>
            <a:r>
              <a:rPr lang="zh-CN" altLang="en-US" dirty="0" smtClean="0"/>
              <a:t>到本地仓库，最后推</a:t>
            </a:r>
            <a:r>
              <a:rPr lang="en-US" altLang="zh-CN" dirty="0" smtClean="0"/>
              <a:t>&lt;push&gt;</a:t>
            </a:r>
            <a:r>
              <a:rPr lang="zh-CN" altLang="en-US" dirty="0" smtClean="0"/>
              <a:t>到远程仓库）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298" y="2302599"/>
            <a:ext cx="6418557" cy="425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版本控制系统介绍</a:t>
            </a:r>
            <a:endParaRPr lang="zh-CN" altLang="zh-CN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为什么要使用版本控制系统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团队合作常见问题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/>
              <a:t>不小心删除了自己的项目文档和源代码文件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不敢修改自己的源代码文件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不知道如何把自己项目文档传递给他人</a:t>
            </a:r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不知道如何把自己的项目分发</a:t>
            </a:r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不断的拷贝和备份</a:t>
            </a:r>
          </a:p>
          <a:p>
            <a:pPr lvl="1"/>
            <a:r>
              <a:rPr lang="en-US" altLang="zh-CN" dirty="0"/>
              <a:t>6.</a:t>
            </a:r>
            <a:r>
              <a:rPr lang="zh-CN" altLang="en-US" dirty="0"/>
              <a:t>文档和源代码管理混乱，无法查找</a:t>
            </a:r>
          </a:p>
        </p:txBody>
      </p:sp>
    </p:spTree>
    <p:extLst>
      <p:ext uri="{BB962C8B-B14F-4D97-AF65-F5344CB8AC3E}">
        <p14:creationId xmlns:p14="http://schemas.microsoft.com/office/powerpoint/2010/main" val="210768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/>
              <a:t>5</a:t>
            </a:r>
            <a:r>
              <a:rPr lang="zh-CN" altLang="en-US" dirty="0" smtClean="0"/>
              <a:t>）提交文件（先添加</a:t>
            </a:r>
            <a:r>
              <a:rPr lang="en-US" altLang="zh-CN" dirty="0" smtClean="0"/>
              <a:t>&lt;add&gt;</a:t>
            </a:r>
            <a:r>
              <a:rPr lang="zh-CN" altLang="en-US" dirty="0" smtClean="0"/>
              <a:t>到文件，再提交</a:t>
            </a:r>
            <a:r>
              <a:rPr lang="en-US" altLang="zh-CN" dirty="0" smtClean="0"/>
              <a:t>&lt;commit&gt;</a:t>
            </a:r>
            <a:r>
              <a:rPr lang="zh-CN" altLang="en-US" dirty="0" smtClean="0"/>
              <a:t>到本地仓库，最后推</a:t>
            </a:r>
            <a:r>
              <a:rPr lang="en-US" altLang="zh-CN" dirty="0" smtClean="0"/>
              <a:t>&lt;push&gt;</a:t>
            </a:r>
            <a:r>
              <a:rPr lang="zh-CN" altLang="en-US" dirty="0" smtClean="0"/>
              <a:t>到远程仓库）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6399"/>
            <a:ext cx="4540483" cy="45150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071" y="2462836"/>
            <a:ext cx="3922352" cy="16658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071" y="4614207"/>
            <a:ext cx="3932544" cy="16701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952" y="2462836"/>
            <a:ext cx="4743694" cy="31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查看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内容变化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974" y="3004097"/>
            <a:ext cx="5874052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克隆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636" y="3125898"/>
            <a:ext cx="5143764" cy="35815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678" y="3040682"/>
            <a:ext cx="2569358" cy="37557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090" y="3490332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鼠标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右键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198" y="4321329"/>
            <a:ext cx="516480" cy="1360561"/>
            <a:chOff x="457198" y="4321329"/>
            <a:chExt cx="516480" cy="1360561"/>
          </a:xfrm>
        </p:grpSpPr>
        <p:cxnSp>
          <p:nvCxnSpPr>
            <p:cNvPr id="11" name="直接箭头连接符 10"/>
            <p:cNvCxnSpPr/>
            <p:nvPr/>
          </p:nvCxnSpPr>
          <p:spPr bwMode="auto">
            <a:xfrm>
              <a:off x="457198" y="5669190"/>
              <a:ext cx="516480" cy="0"/>
            </a:xfrm>
            <a:prstGeom prst="straightConnector1">
              <a:avLst/>
            </a:prstGeom>
            <a:ln w="254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10" idx="2"/>
            </p:cNvCxnSpPr>
            <p:nvPr/>
          </p:nvCxnSpPr>
          <p:spPr bwMode="auto">
            <a:xfrm flipH="1">
              <a:off x="457198" y="4321329"/>
              <a:ext cx="2" cy="1360561"/>
            </a:xfrm>
            <a:prstGeom prst="line">
              <a:avLst/>
            </a:prstGeom>
            <a:ln w="25400">
              <a:headEnd type="non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8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克隆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若本地已经新建暂存区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57090" y="3490332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鼠标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右键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198" y="4321329"/>
            <a:ext cx="516480" cy="1360561"/>
            <a:chOff x="457198" y="4321329"/>
            <a:chExt cx="516480" cy="1360561"/>
          </a:xfrm>
        </p:grpSpPr>
        <p:cxnSp>
          <p:nvCxnSpPr>
            <p:cNvPr id="11" name="直接箭头连接符 10"/>
            <p:cNvCxnSpPr/>
            <p:nvPr/>
          </p:nvCxnSpPr>
          <p:spPr bwMode="auto">
            <a:xfrm>
              <a:off x="457198" y="5669190"/>
              <a:ext cx="516480" cy="0"/>
            </a:xfrm>
            <a:prstGeom prst="straightConnector1">
              <a:avLst/>
            </a:prstGeom>
            <a:ln w="254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10" idx="2"/>
            </p:cNvCxnSpPr>
            <p:nvPr/>
          </p:nvCxnSpPr>
          <p:spPr bwMode="auto">
            <a:xfrm flipH="1">
              <a:off x="457198" y="4321329"/>
              <a:ext cx="2" cy="1360561"/>
            </a:xfrm>
            <a:prstGeom prst="line">
              <a:avLst/>
            </a:prstGeom>
            <a:ln w="25400">
              <a:headEnd type="non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13366"/>
          <a:stretch/>
        </p:blipFill>
        <p:spPr>
          <a:xfrm>
            <a:off x="1027506" y="3490332"/>
            <a:ext cx="2457576" cy="32844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901" y="2843561"/>
            <a:ext cx="5349224" cy="40284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8201723" y="3455654"/>
            <a:ext cx="780585" cy="3791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13811" y="4090496"/>
            <a:ext cx="35618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V="1">
            <a:off x="8309515" y="3905830"/>
            <a:ext cx="377285" cy="416151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955191" y="5249099"/>
            <a:ext cx="35618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4250895" y="5480585"/>
            <a:ext cx="220774" cy="697448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4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点击</a:t>
            </a:r>
            <a:r>
              <a:rPr lang="en-US" altLang="zh-CN" dirty="0" smtClean="0"/>
              <a:t>Manage</a:t>
            </a:r>
            <a:r>
              <a:rPr lang="zh-CN" altLang="en-US" dirty="0" smtClean="0"/>
              <a:t>后的对话框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76" y="1109202"/>
            <a:ext cx="6951471" cy="576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点击</a:t>
            </a:r>
            <a:r>
              <a:rPr lang="en-US" altLang="zh-CN" dirty="0" smtClean="0"/>
              <a:t>Pull</a:t>
            </a:r>
            <a:r>
              <a:rPr lang="zh-CN" altLang="en-US" dirty="0" smtClean="0"/>
              <a:t>之后的对话框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929" y="2457969"/>
            <a:ext cx="5658141" cy="42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6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增加协作者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48" y="2814967"/>
            <a:ext cx="8759903" cy="39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7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操作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常用命令</a:t>
            </a:r>
            <a:endParaRPr lang="zh-CN" altLang="en-US" dirty="0"/>
          </a:p>
          <a:p>
            <a:pPr lvl="1"/>
            <a:r>
              <a:rPr lang="zh-CN" altLang="en-US" dirty="0"/>
              <a:t>设置用户名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smtClean="0"/>
              <a:t>user.name “</a:t>
            </a:r>
            <a:r>
              <a:rPr lang="en-US" altLang="zh-CN" dirty="0" err="1" smtClean="0"/>
              <a:t>xxxx</a:t>
            </a:r>
            <a:r>
              <a:rPr lang="en-US" altLang="zh-CN" dirty="0" smtClean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设置用户邮箱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err="1" smtClean="0"/>
              <a:t>user.email</a:t>
            </a:r>
            <a:r>
              <a:rPr lang="en-US" altLang="zh-CN" dirty="0" smtClean="0"/>
              <a:t> “**@xxx.com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查看设置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--list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3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创建版本库</a:t>
            </a:r>
            <a:endParaRPr lang="zh-CN" altLang="en-US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>
                <a:cs typeface="Arial Unicode MS" panose="020B0604020202020204" pitchFamily="34" charset="-122"/>
              </a:rPr>
              <a:t>Git</a:t>
            </a:r>
            <a:r>
              <a:rPr lang="en-US" altLang="zh-CN" dirty="0">
                <a:cs typeface="Arial Unicode MS" panose="020B0604020202020204" pitchFamily="34" charset="-122"/>
              </a:rPr>
              <a:t> </a:t>
            </a:r>
            <a:r>
              <a:rPr lang="zh-CN" altLang="en-US" dirty="0">
                <a:cs typeface="Arial Unicode MS" panose="020B0604020202020204" pitchFamily="34" charset="-122"/>
              </a:rPr>
              <a:t>本地</a:t>
            </a:r>
            <a:r>
              <a:rPr lang="zh-CN" altLang="en-US" dirty="0" smtClean="0">
                <a:cs typeface="Arial Unicode MS" panose="020B0604020202020204" pitchFamily="34" charset="-122"/>
              </a:rPr>
              <a:t>操作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）初始化一个新的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</a:t>
            </a:r>
            <a:r>
              <a:rPr lang="zh-CN" altLang="en-US" dirty="0"/>
              <a:t>创建一个文件夹（或使用已有的文件夹） 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mkdir</a:t>
            </a:r>
            <a:r>
              <a:rPr lang="en-US" altLang="zh-CN" dirty="0" smtClean="0"/>
              <a:t> </a:t>
            </a:r>
            <a:r>
              <a:rPr lang="en-US" altLang="zh-CN" dirty="0"/>
              <a:t>demo    </a:t>
            </a:r>
          </a:p>
          <a:p>
            <a:pPr lvl="1"/>
            <a:r>
              <a:rPr lang="en-US" altLang="zh-CN" dirty="0"/>
              <a:t>  </a:t>
            </a:r>
            <a:r>
              <a:rPr lang="zh-CN" altLang="en-US" dirty="0" smtClean="0"/>
              <a:t>进入刚创建的文件夹</a:t>
            </a:r>
            <a:r>
              <a:rPr lang="zh-CN" altLang="en-US" dirty="0"/>
              <a:t>内初始化 </a:t>
            </a:r>
            <a:r>
              <a:rPr lang="en-US" altLang="zh-CN" dirty="0" err="1"/>
              <a:t>Git</a:t>
            </a:r>
            <a:r>
              <a:rPr lang="zh-CN" altLang="en-US" dirty="0"/>
              <a:t>，创建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仓库</a:t>
            </a:r>
          </a:p>
          <a:p>
            <a:pPr marL="457200" lvl="1" indent="0">
              <a:buNone/>
            </a:pPr>
            <a:r>
              <a:rPr lang="en-US" altLang="zh-CN" dirty="0" smtClean="0"/>
              <a:t>	cd demo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工作区、暂存区、远程区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版本控制系统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版本控制系统功能</a:t>
            </a:r>
            <a:endParaRPr lang="en-US" altLang="zh-CN" dirty="0" smtClean="0"/>
          </a:p>
          <a:p>
            <a:pPr lvl="1"/>
            <a:r>
              <a:rPr lang="zh-CN" altLang="en-US" dirty="0"/>
              <a:t> 记录文件的所有历史变化     </a:t>
            </a:r>
          </a:p>
          <a:p>
            <a:pPr lvl="1"/>
            <a:r>
              <a:rPr lang="zh-CN" altLang="en-US" dirty="0"/>
              <a:t>  随时恢复到任何一个历史状态</a:t>
            </a:r>
          </a:p>
          <a:p>
            <a:pPr lvl="1"/>
            <a:r>
              <a:rPr lang="zh-CN" altLang="en-US" dirty="0"/>
              <a:t>  多人协作开发或修改</a:t>
            </a:r>
          </a:p>
          <a:p>
            <a:pPr lvl="1"/>
            <a:r>
              <a:rPr lang="zh-CN" altLang="en-US" dirty="0"/>
              <a:t>  错误恢复</a:t>
            </a:r>
          </a:p>
          <a:p>
            <a:pPr lvl="1"/>
            <a:r>
              <a:rPr lang="zh-CN" altLang="en-US" dirty="0"/>
              <a:t>  多功能并行开发（分支）</a:t>
            </a:r>
          </a:p>
        </p:txBody>
      </p:sp>
    </p:spTree>
    <p:extLst>
      <p:ext uri="{BB962C8B-B14F-4D97-AF65-F5344CB8AC3E}">
        <p14:creationId xmlns:p14="http://schemas.microsoft.com/office/powerpoint/2010/main" val="122560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创建版本库</a:t>
            </a:r>
            <a:endParaRPr lang="zh-CN" altLang="en-US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502290"/>
            <a:ext cx="8229600" cy="4111625"/>
          </a:xfrm>
        </p:spPr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修改操作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）在本地工作区修改或新增文件</a:t>
            </a:r>
            <a:r>
              <a:rPr lang="en-US" altLang="zh-CN" dirty="0" smtClean="0"/>
              <a:t>/</a:t>
            </a:r>
            <a:r>
              <a:rPr lang="zh-CN" altLang="en-US" dirty="0" smtClean="0"/>
              <a:t>目录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）空白处右键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 err="1" smtClean="0">
                <a:sym typeface="Wingdings" panose="05000000000000000000" pitchFamily="2" charset="2"/>
              </a:rPr>
              <a:t>Git</a:t>
            </a:r>
            <a:r>
              <a:rPr lang="en-US" altLang="zh-CN" dirty="0" smtClean="0">
                <a:sym typeface="Wingdings" panose="05000000000000000000" pitchFamily="2" charset="2"/>
              </a:rPr>
              <a:t> Bash Here</a:t>
            </a:r>
          </a:p>
          <a:p>
            <a:pPr marL="457200" lvl="1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3</a:t>
            </a:r>
            <a:r>
              <a:rPr lang="zh-CN" altLang="en-US" dirty="0" smtClean="0">
                <a:sym typeface="Wingdings" panose="05000000000000000000" pitchFamily="2" charset="2"/>
              </a:rPr>
              <a:t>）添加新增加</a:t>
            </a:r>
            <a:r>
              <a:rPr lang="en-US" altLang="zh-CN" dirty="0" smtClean="0">
                <a:sym typeface="Wingdings" panose="05000000000000000000" pitchFamily="2" charset="2"/>
              </a:rPr>
              <a:t>/</a:t>
            </a:r>
            <a:r>
              <a:rPr lang="zh-CN" altLang="en-US" dirty="0" smtClean="0">
                <a:sym typeface="Wingdings" panose="05000000000000000000" pitchFamily="2" charset="2"/>
              </a:rPr>
              <a:t>修改的所有内容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dirty="0" err="1" smtClean="0">
                <a:sym typeface="Wingdings" panose="05000000000000000000" pitchFamily="2" charset="2"/>
              </a:rPr>
              <a:t>git</a:t>
            </a:r>
            <a:r>
              <a:rPr lang="en-US" altLang="zh-CN" dirty="0" smtClean="0">
                <a:sym typeface="Wingdings" panose="05000000000000000000" pitchFamily="2" charset="2"/>
              </a:rPr>
              <a:t> add *</a:t>
            </a:r>
          </a:p>
          <a:p>
            <a:pPr marL="457200" lvl="1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4</a:t>
            </a:r>
            <a:r>
              <a:rPr lang="zh-CN" altLang="en-US" dirty="0" smtClean="0">
                <a:sym typeface="Wingdings" panose="05000000000000000000" pitchFamily="2" charset="2"/>
              </a:rPr>
              <a:t>）提交到本地仓库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dirty="0" err="1">
                <a:sym typeface="Wingdings" panose="05000000000000000000" pitchFamily="2" charset="2"/>
              </a:rPr>
              <a:t>git</a:t>
            </a:r>
            <a:r>
              <a:rPr lang="en-US" altLang="zh-CN" dirty="0">
                <a:sym typeface="Wingdings" panose="05000000000000000000" pitchFamily="2" charset="2"/>
              </a:rPr>
              <a:t> commit -m "</a:t>
            </a:r>
            <a:r>
              <a:rPr lang="zh-CN" altLang="en-US" dirty="0">
                <a:sym typeface="Wingdings" panose="05000000000000000000" pitchFamily="2" charset="2"/>
              </a:rPr>
              <a:t>新增</a:t>
            </a:r>
            <a:r>
              <a:rPr lang="zh-CN" altLang="en-US" dirty="0" smtClean="0">
                <a:sym typeface="Wingdings" panose="05000000000000000000" pitchFamily="2" charset="2"/>
              </a:rPr>
              <a:t>文件</a:t>
            </a:r>
            <a:r>
              <a:rPr lang="en-US" altLang="zh-CN" dirty="0" smtClean="0">
                <a:sym typeface="Wingdings" panose="05000000000000000000" pitchFamily="2" charset="2"/>
              </a:rPr>
              <a:t>“</a:t>
            </a:r>
          </a:p>
          <a:p>
            <a:pPr marL="457200" lvl="1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5</a:t>
            </a:r>
            <a:r>
              <a:rPr lang="zh-CN" altLang="en-US" dirty="0" smtClean="0">
                <a:sym typeface="Wingdings" panose="05000000000000000000" pitchFamily="2" charset="2"/>
              </a:rPr>
              <a:t>）提交到远程仓库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dirty="0" err="1" smtClean="0">
                <a:sym typeface="Wingdings" panose="05000000000000000000" pitchFamily="2" charset="2"/>
              </a:rPr>
              <a:t>git</a:t>
            </a:r>
            <a:r>
              <a:rPr lang="en-US" altLang="zh-CN" dirty="0" smtClean="0">
                <a:sym typeface="Wingdings" panose="05000000000000000000" pitchFamily="2" charset="2"/>
              </a:rPr>
              <a:t> push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269" y="2032180"/>
            <a:ext cx="1568531" cy="20130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257" y="2234870"/>
            <a:ext cx="2470277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工作区、暂存区、远程区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冲突管理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55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cs typeface="Arial Unicode MS" panose="020B0604020202020204" pitchFamily="34" charset="-122"/>
              </a:rPr>
              <a:t>冲突的产生</a:t>
            </a:r>
            <a:endParaRPr lang="zh-CN" altLang="en-US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502290"/>
            <a:ext cx="8229600" cy="4111625"/>
          </a:xfrm>
        </p:spPr>
        <p:txBody>
          <a:bodyPr/>
          <a:lstStyle/>
          <a:p>
            <a:r>
              <a:rPr lang="zh-CN" altLang="en-US" dirty="0" smtClean="0"/>
              <a:t>本质</a:t>
            </a:r>
            <a:endParaRPr lang="en-US" altLang="zh-CN" dirty="0"/>
          </a:p>
          <a:p>
            <a:pPr lvl="1"/>
            <a:r>
              <a:rPr lang="en-US" altLang="zh-CN" dirty="0" smtClean="0"/>
              <a:t>merge </a:t>
            </a:r>
            <a:r>
              <a:rPr lang="zh-CN" altLang="en-US" dirty="0"/>
              <a:t>和 </a:t>
            </a:r>
            <a:r>
              <a:rPr lang="en-US" altLang="zh-CN" dirty="0" smtClean="0"/>
              <a:t>patch</a:t>
            </a:r>
            <a:r>
              <a:rPr lang="zh-CN" altLang="en-US" dirty="0" smtClean="0"/>
              <a:t>时</a:t>
            </a:r>
            <a:r>
              <a:rPr lang="zh-CN" altLang="en-US" dirty="0"/>
              <a:t>产生</a:t>
            </a:r>
            <a:r>
              <a:rPr lang="zh-CN" altLang="en-US" dirty="0" smtClean="0"/>
              <a:t>冲突</a:t>
            </a:r>
            <a:endParaRPr lang="en-US" altLang="zh-CN" dirty="0" smtClean="0"/>
          </a:p>
          <a:p>
            <a:r>
              <a:rPr lang="zh-CN" altLang="en-US" dirty="0"/>
              <a:t>冲突的</a:t>
            </a:r>
            <a:r>
              <a:rPr lang="zh-CN" altLang="en-US" dirty="0" smtClean="0"/>
              <a:t>类型</a:t>
            </a:r>
            <a:endParaRPr lang="en-US" altLang="zh-CN" dirty="0" smtClean="0"/>
          </a:p>
          <a:p>
            <a:pPr lvl="1"/>
            <a:r>
              <a:rPr lang="zh-CN" altLang="en-US" dirty="0"/>
              <a:t>逻辑</a:t>
            </a:r>
            <a:r>
              <a:rPr lang="zh-CN" altLang="en-US" dirty="0" smtClean="0"/>
              <a:t>冲突</a:t>
            </a:r>
            <a:endParaRPr lang="en-US" altLang="zh-CN" dirty="0" smtClean="0"/>
          </a:p>
          <a:p>
            <a:pPr lvl="1"/>
            <a:r>
              <a:rPr lang="zh-CN" altLang="en-US" dirty="0"/>
              <a:t>内容</a:t>
            </a:r>
            <a:r>
              <a:rPr lang="zh-CN" altLang="en-US" dirty="0" smtClean="0"/>
              <a:t>冲突</a:t>
            </a:r>
            <a:endParaRPr lang="en-US" altLang="zh-CN" dirty="0" smtClean="0"/>
          </a:p>
          <a:p>
            <a:pPr lvl="1"/>
            <a:r>
              <a:rPr lang="zh-CN" altLang="en-US" dirty="0"/>
              <a:t>树冲突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83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cs typeface="Arial Unicode MS" panose="020B0604020202020204" pitchFamily="34" charset="-122"/>
              </a:rPr>
              <a:t>冲突的解决</a:t>
            </a:r>
            <a:endParaRPr lang="zh-CN" altLang="en-US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502290"/>
            <a:ext cx="8229600" cy="4111625"/>
          </a:xfrm>
        </p:spPr>
        <p:txBody>
          <a:bodyPr/>
          <a:lstStyle/>
          <a:p>
            <a:r>
              <a:rPr lang="zh-CN" altLang="en-US" dirty="0"/>
              <a:t>发现冲突</a:t>
            </a:r>
          </a:p>
          <a:p>
            <a:pPr lvl="1"/>
            <a:r>
              <a:rPr lang="zh-CN" altLang="en-US" dirty="0"/>
              <a:t>一般来讲，出现冲突时都会有“</a:t>
            </a:r>
            <a:r>
              <a:rPr lang="en-US" altLang="zh-CN" dirty="0"/>
              <a:t>CONFLICT”</a:t>
            </a:r>
            <a:r>
              <a:rPr lang="zh-CN" altLang="en-US" dirty="0" smtClean="0"/>
              <a:t>字样</a:t>
            </a:r>
            <a:endParaRPr lang="en-US" altLang="zh-CN" dirty="0" smtClean="0"/>
          </a:p>
          <a:p>
            <a:r>
              <a:rPr lang="zh-CN" altLang="en-US" dirty="0"/>
              <a:t>冲突解决的一般过程</a:t>
            </a:r>
          </a:p>
          <a:p>
            <a:pPr lvl="1"/>
            <a:r>
              <a:rPr lang="en-US" altLang="zh-CN" dirty="0"/>
              <a:t>merge/patch</a:t>
            </a:r>
            <a:r>
              <a:rPr lang="zh-CN" altLang="en-US" dirty="0"/>
              <a:t>的冲突</a:t>
            </a:r>
            <a:r>
              <a:rPr lang="zh-CN" altLang="en-US" dirty="0" smtClean="0"/>
              <a:t>解决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/>
              <a:t>先编辑冲突，然后</a:t>
            </a:r>
            <a:r>
              <a:rPr lang="en-US" altLang="zh-CN" dirty="0" err="1"/>
              <a:t>git</a:t>
            </a:r>
            <a:r>
              <a:rPr lang="en-US" altLang="zh-CN" dirty="0"/>
              <a:t> commit</a:t>
            </a:r>
            <a:r>
              <a:rPr lang="zh-CN" altLang="en-US" dirty="0" smtClean="0"/>
              <a:t>提交</a:t>
            </a:r>
            <a:endParaRPr lang="en-US" altLang="zh-CN" dirty="0" smtClean="0"/>
          </a:p>
          <a:p>
            <a:pPr lvl="1"/>
            <a:r>
              <a:rPr lang="en-US" altLang="zh-CN" dirty="0"/>
              <a:t>rebase</a:t>
            </a:r>
            <a:r>
              <a:rPr lang="zh-CN" altLang="en-US" dirty="0"/>
              <a:t>的冲突</a:t>
            </a:r>
            <a:r>
              <a:rPr lang="zh-CN" altLang="en-US" dirty="0" smtClean="0"/>
              <a:t>解决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rebase</a:t>
            </a:r>
            <a:r>
              <a:rPr lang="zh-CN" altLang="en-US" dirty="0"/>
              <a:t>的冲突解决过程，就是解决每个应用补丁冲突的过程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6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cs typeface="Arial Unicode MS" panose="020B0604020202020204" pitchFamily="34" charset="-122"/>
              </a:rPr>
              <a:t>冲突的解决</a:t>
            </a:r>
            <a:endParaRPr lang="zh-CN" altLang="en-US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502290"/>
            <a:ext cx="8229600" cy="4111625"/>
          </a:xfrm>
        </p:spPr>
        <p:txBody>
          <a:bodyPr/>
          <a:lstStyle/>
          <a:p>
            <a:r>
              <a:rPr lang="zh-CN" altLang="en-US" dirty="0"/>
              <a:t>编辑冲突的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/>
              <a:t>直接编辑冲突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lvl="1"/>
            <a:r>
              <a:rPr lang="zh-CN" altLang="en-US" dirty="0"/>
              <a:t>利用图形界面工具解决冲突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9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0"/>
          <p:cNvSpPr>
            <a:spLocks noChangeArrowheads="1"/>
          </p:cNvSpPr>
          <p:nvPr/>
        </p:nvSpPr>
        <p:spPr bwMode="auto">
          <a:xfrm>
            <a:off x="2760663" y="2647950"/>
            <a:ext cx="4462462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Thanks</a:t>
            </a:r>
            <a:endParaRPr lang="zh-CN" altLang="zh-CN" sz="7200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</p:txBody>
      </p:sp>
      <p:pic>
        <p:nvPicPr>
          <p:cNvPr id="16387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5589588" y="23813"/>
            <a:ext cx="6191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6289675" y="41275"/>
            <a:ext cx="2827338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版本控制系统</a:t>
            </a:r>
            <a:endParaRPr lang="en-US" altLang="zh-CN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版本控制系统分类</a:t>
            </a:r>
            <a:endParaRPr lang="en-US" altLang="zh-CN" dirty="0" smtClean="0"/>
          </a:p>
          <a:p>
            <a:pPr lvl="1"/>
            <a:r>
              <a:rPr lang="zh-CN" altLang="en-US" dirty="0"/>
              <a:t> 本地版本控制</a:t>
            </a:r>
            <a:r>
              <a:rPr lang="zh-CN" altLang="en-US" dirty="0" smtClean="0"/>
              <a:t>系统（</a:t>
            </a:r>
            <a:r>
              <a:rPr lang="en-US" altLang="zh-CN" dirty="0" smtClean="0"/>
              <a:t>VCS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 集中式版本控制</a:t>
            </a:r>
            <a:r>
              <a:rPr lang="zh-CN" altLang="en-US" dirty="0" smtClean="0"/>
              <a:t>系统（</a:t>
            </a:r>
            <a:r>
              <a:rPr lang="en-US" altLang="zh-CN" dirty="0" smtClean="0"/>
              <a:t>VSS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VCS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SVN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分布式</a:t>
            </a:r>
            <a:r>
              <a:rPr lang="zh-CN" altLang="en-US" dirty="0"/>
              <a:t>版本控制</a:t>
            </a:r>
            <a:r>
              <a:rPr lang="zh-CN" altLang="en-US" dirty="0" smtClean="0"/>
              <a:t>系统（</a:t>
            </a:r>
            <a:r>
              <a:rPr lang="en-US" altLang="zh-CN" dirty="0" smtClean="0">
                <a:solidFill>
                  <a:srgbClr val="FF0000"/>
                </a:solidFill>
              </a:rPr>
              <a:t>Git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cs_template">
  <a:themeElements>
    <a:clrScheme name="scs_template 1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B6B6B6"/>
      </a:accent3>
      <a:accent4>
        <a:srgbClr val="DADADA"/>
      </a:accent4>
      <a:accent5>
        <a:srgbClr val="B0C4D6"/>
      </a:accent5>
      <a:accent6>
        <a:srgbClr val="96A622"/>
      </a:accent6>
      <a:hlink>
        <a:srgbClr val="F59E00"/>
      </a:hlink>
      <a:folHlink>
        <a:srgbClr val="B2B2B2"/>
      </a:folHlink>
    </a:clrScheme>
    <a:fontScheme name="scs_templat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cs_template 1">
        <a:dk1>
          <a:srgbClr val="000000"/>
        </a:dk1>
        <a:lt1>
          <a:srgbClr val="FFFFFF"/>
        </a:lt1>
        <a:dk2>
          <a:srgbClr val="5E5E5E"/>
        </a:dk2>
        <a:lt2>
          <a:srgbClr val="DDDDDD"/>
        </a:lt2>
        <a:accent1>
          <a:srgbClr val="418AB3"/>
        </a:accent1>
        <a:accent2>
          <a:srgbClr val="A6B727"/>
        </a:accent2>
        <a:accent3>
          <a:srgbClr val="B6B6B6"/>
        </a:accent3>
        <a:accent4>
          <a:srgbClr val="DADADA"/>
        </a:accent4>
        <a:accent5>
          <a:srgbClr val="B0C4D6"/>
        </a:accent5>
        <a:accent6>
          <a:srgbClr val="96A622"/>
        </a:accent6>
        <a:hlink>
          <a:srgbClr val="F59E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E89117"/>
      </a:dk1>
      <a:lt1>
        <a:srgbClr val="FFFFFF"/>
      </a:lt1>
      <a:dk2>
        <a:srgbClr val="000000"/>
      </a:dk2>
      <a:lt2>
        <a:srgbClr val="FEDD78"/>
      </a:lt2>
      <a:accent1>
        <a:srgbClr val="3399FF"/>
      </a:accent1>
      <a:accent2>
        <a:srgbClr val="C4D73F"/>
      </a:accent2>
      <a:accent3>
        <a:srgbClr val="AAAAAA"/>
      </a:accent3>
      <a:accent4>
        <a:srgbClr val="DADADA"/>
      </a:accent4>
      <a:accent5>
        <a:srgbClr val="ADCAFF"/>
      </a:accent5>
      <a:accent6>
        <a:srgbClr val="B1C338"/>
      </a:accent6>
      <a:hlink>
        <a:srgbClr val="004C99"/>
      </a:hlink>
      <a:folHlink>
        <a:srgbClr val="004C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</TotalTime>
  <Words>2458</Words>
  <Application>Microsoft Office PowerPoint</Application>
  <PresentationFormat>全屏显示(4:3)</PresentationFormat>
  <Paragraphs>403</Paragraphs>
  <Slides>85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6" baseType="lpstr">
      <vt:lpstr>Arial Unicode MS</vt:lpstr>
      <vt:lpstr>DFMoW4-B5</vt:lpstr>
      <vt:lpstr>华文新魏</vt:lpstr>
      <vt:lpstr>宋体</vt:lpstr>
      <vt:lpstr>微软雅黑</vt:lpstr>
      <vt:lpstr>幼圆</vt:lpstr>
      <vt:lpstr>Arial</vt:lpstr>
      <vt:lpstr>Calibri</vt:lpstr>
      <vt:lpstr>Wingdings</vt:lpstr>
      <vt:lpstr>Wingdings 2</vt:lpstr>
      <vt:lpstr>1_scs_template</vt:lpstr>
      <vt:lpstr>Git 与 GitHub</vt:lpstr>
      <vt:lpstr>目  录</vt:lpstr>
      <vt:lpstr>引入</vt:lpstr>
      <vt:lpstr>版本控制系统介绍</vt:lpstr>
      <vt:lpstr>版本控制系统介绍</vt:lpstr>
      <vt:lpstr>版本控制系统介绍</vt:lpstr>
      <vt:lpstr>版本控制系统介绍</vt:lpstr>
      <vt:lpstr>版本控制系统</vt:lpstr>
      <vt:lpstr>版本控制系统</vt:lpstr>
      <vt:lpstr>目  录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GitHub</vt:lpstr>
      <vt:lpstr>GitHub（官网：https://github.com/）</vt:lpstr>
      <vt:lpstr>目  录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目  录</vt:lpstr>
      <vt:lpstr>工作区、本地仓库、远程仓库</vt:lpstr>
      <vt:lpstr>工作区、本地仓库、远程仓库</vt:lpstr>
      <vt:lpstr>工作区、暂存区、远程区</vt:lpstr>
      <vt:lpstr>PowerPoint 演示文稿</vt:lpstr>
      <vt:lpstr>目  录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目  录</vt:lpstr>
      <vt:lpstr>创建版本库</vt:lpstr>
      <vt:lpstr>目  录</vt:lpstr>
      <vt:lpstr>冲突的产生</vt:lpstr>
      <vt:lpstr>冲突的解决</vt:lpstr>
      <vt:lpstr>冲突的解决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</dc:creator>
  <cp:lastModifiedBy>李玮玮</cp:lastModifiedBy>
  <cp:revision>527</cp:revision>
  <cp:lastPrinted>2411-12-30T00:00:00Z</cp:lastPrinted>
  <dcterms:created xsi:type="dcterms:W3CDTF">2012-04-08T16:29:00Z</dcterms:created>
  <dcterms:modified xsi:type="dcterms:W3CDTF">2017-07-12T05:57:26Z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